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6"/>
  </p:notesMasterIdLst>
  <p:sldIdLst>
    <p:sldId id="282" r:id="rId2"/>
    <p:sldId id="299" r:id="rId3"/>
    <p:sldId id="300" r:id="rId4"/>
    <p:sldId id="301" r:id="rId5"/>
    <p:sldId id="283" r:id="rId6"/>
    <p:sldId id="289" r:id="rId7"/>
    <p:sldId id="302" r:id="rId8"/>
    <p:sldId id="303" r:id="rId9"/>
    <p:sldId id="292" r:id="rId10"/>
    <p:sldId id="259" r:id="rId11"/>
    <p:sldId id="256" r:id="rId12"/>
    <p:sldId id="257" r:id="rId13"/>
    <p:sldId id="258" r:id="rId14"/>
    <p:sldId id="288" r:id="rId15"/>
    <p:sldId id="271" r:id="rId16"/>
    <p:sldId id="267" r:id="rId17"/>
    <p:sldId id="285" r:id="rId18"/>
    <p:sldId id="275" r:id="rId19"/>
    <p:sldId id="294" r:id="rId20"/>
    <p:sldId id="276" r:id="rId21"/>
    <p:sldId id="280" r:id="rId22"/>
    <p:sldId id="281" r:id="rId23"/>
    <p:sldId id="260" r:id="rId24"/>
    <p:sldId id="264" r:id="rId25"/>
    <p:sldId id="261" r:id="rId26"/>
    <p:sldId id="272" r:id="rId27"/>
    <p:sldId id="295" r:id="rId28"/>
    <p:sldId id="266" r:id="rId29"/>
    <p:sldId id="278" r:id="rId30"/>
    <p:sldId id="265" r:id="rId31"/>
    <p:sldId id="296" r:id="rId32"/>
    <p:sldId id="304" r:id="rId33"/>
    <p:sldId id="305"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F1A3E-A7D5-4051-B596-7FF30E88561E}" type="doc">
      <dgm:prSet loTypeId="urn:microsoft.com/office/officeart/2005/8/layout/orgChart1" loCatId="hierarchy" qsTypeId="urn:microsoft.com/office/officeart/2005/8/quickstyle/simple3" qsCatId="simple" csTypeId="urn:microsoft.com/office/officeart/2005/8/colors/accent0_3" csCatId="mainScheme" phldr="1"/>
      <dgm:spPr/>
      <dgm:t>
        <a:bodyPr/>
        <a:lstStyle/>
        <a:p>
          <a:endParaRPr lang="en-IN"/>
        </a:p>
      </dgm:t>
    </dgm:pt>
    <dgm:pt modelId="{8083BD3C-E99F-4FF2-AF56-517114C85C88}">
      <dgm:prSet phldrT="[Text]" custT="1"/>
      <dgm:spPr/>
      <dgm:t>
        <a:bodyPr/>
        <a:lstStyle/>
        <a:p>
          <a:r>
            <a:rPr lang="en-IN" sz="2800" dirty="0"/>
            <a:t>LOGIN</a:t>
          </a:r>
        </a:p>
      </dgm:t>
    </dgm:pt>
    <dgm:pt modelId="{69B02586-8841-49D1-9CE7-3820EBFE62AC}" type="parTrans" cxnId="{AAF283AC-92AC-4C60-B029-BCB56EF72AA9}">
      <dgm:prSet/>
      <dgm:spPr/>
      <dgm:t>
        <a:bodyPr/>
        <a:lstStyle/>
        <a:p>
          <a:endParaRPr lang="en-IN"/>
        </a:p>
      </dgm:t>
    </dgm:pt>
    <dgm:pt modelId="{E7A9430C-5620-4BF7-8C57-AEC0C2822D16}" type="sibTrans" cxnId="{AAF283AC-92AC-4C60-B029-BCB56EF72AA9}">
      <dgm:prSet/>
      <dgm:spPr/>
      <dgm:t>
        <a:bodyPr/>
        <a:lstStyle/>
        <a:p>
          <a:endParaRPr lang="en-IN"/>
        </a:p>
      </dgm:t>
    </dgm:pt>
    <dgm:pt modelId="{301E7B34-4379-4039-9C59-9F4C0C66133E}">
      <dgm:prSet phldrT="[Text]"/>
      <dgm:spPr/>
      <dgm:t>
        <a:bodyPr/>
        <a:lstStyle/>
        <a:p>
          <a:pPr algn="ctr"/>
          <a:r>
            <a:rPr lang="en-IN" b="1" dirty="0"/>
            <a:t>Admin’s Login. </a:t>
          </a:r>
        </a:p>
        <a:p>
          <a:pPr algn="l"/>
          <a:r>
            <a:rPr lang="en-IN" dirty="0"/>
            <a:t> 1. Add Student. </a:t>
          </a:r>
        </a:p>
        <a:p>
          <a:pPr algn="l"/>
          <a:r>
            <a:rPr lang="en-IN" dirty="0"/>
            <a:t> 2. Delete student. </a:t>
          </a:r>
        </a:p>
        <a:p>
          <a:pPr algn="l"/>
          <a:r>
            <a:rPr lang="en-IN" dirty="0"/>
            <a:t> 3. Student’s Report. </a:t>
          </a:r>
        </a:p>
        <a:p>
          <a:pPr algn="l"/>
          <a:r>
            <a:rPr lang="en-IN" dirty="0"/>
            <a:t> 4. Add teacher. </a:t>
          </a:r>
        </a:p>
        <a:p>
          <a:pPr algn="l"/>
          <a:r>
            <a:rPr lang="en-IN" dirty="0"/>
            <a:t> 5. Delete teacher. </a:t>
          </a:r>
        </a:p>
        <a:p>
          <a:pPr algn="l"/>
          <a:r>
            <a:rPr lang="en-IN" dirty="0"/>
            <a:t> 6. Teacher’s Report. </a:t>
          </a:r>
        </a:p>
        <a:p>
          <a:pPr algn="l"/>
          <a:r>
            <a:rPr lang="en-IN" dirty="0"/>
            <a:t> 7. Replacement Staff Finder.</a:t>
          </a:r>
        </a:p>
      </dgm:t>
    </dgm:pt>
    <dgm:pt modelId="{661EBC58-D409-4ED6-A354-844F747C338F}" type="parTrans" cxnId="{F8209E6C-1DB3-4B4F-A5A7-0F75AA8572D1}">
      <dgm:prSet/>
      <dgm:spPr/>
      <dgm:t>
        <a:bodyPr/>
        <a:lstStyle/>
        <a:p>
          <a:endParaRPr lang="en-IN"/>
        </a:p>
      </dgm:t>
    </dgm:pt>
    <dgm:pt modelId="{8E6C83EA-A8B0-468B-801E-7D1BADBB649C}" type="sibTrans" cxnId="{F8209E6C-1DB3-4B4F-A5A7-0F75AA8572D1}">
      <dgm:prSet/>
      <dgm:spPr/>
      <dgm:t>
        <a:bodyPr/>
        <a:lstStyle/>
        <a:p>
          <a:endParaRPr lang="en-IN"/>
        </a:p>
      </dgm:t>
    </dgm:pt>
    <dgm:pt modelId="{747AB4B9-1AC5-4C5E-A32C-CBDCF48416E7}">
      <dgm:prSet phldrT="[Text]"/>
      <dgm:spPr/>
      <dgm:t>
        <a:bodyPr/>
        <a:lstStyle/>
        <a:p>
          <a:pPr algn="ctr"/>
          <a:r>
            <a:rPr lang="en-IN" b="1"/>
            <a:t>Teacher’s Login.</a:t>
          </a:r>
          <a:r>
            <a:rPr lang="en-IN"/>
            <a:t> </a:t>
          </a:r>
        </a:p>
        <a:p>
          <a:pPr algn="l"/>
          <a:r>
            <a:rPr lang="en-IN"/>
            <a:t> 1. Timetable. </a:t>
          </a:r>
        </a:p>
        <a:p>
          <a:pPr algn="l"/>
          <a:r>
            <a:rPr lang="en-IN"/>
            <a:t> 2. Student’s marks. </a:t>
          </a:r>
        </a:p>
        <a:p>
          <a:pPr algn="l"/>
          <a:r>
            <a:rPr lang="en-IN"/>
            <a:t> 3. Student’s attendance. </a:t>
          </a:r>
        </a:p>
        <a:p>
          <a:pPr algn="l"/>
          <a:r>
            <a:rPr lang="en-IN"/>
            <a:t> 4. All students detail. </a:t>
          </a:r>
        </a:p>
        <a:p>
          <a:pPr algn="l"/>
          <a:r>
            <a:rPr lang="en-IN"/>
            <a:t> 5. Change student course.</a:t>
          </a:r>
        </a:p>
      </dgm:t>
    </dgm:pt>
    <dgm:pt modelId="{75B56626-7A8E-440F-8812-9B6CB34A6F4D}" type="parTrans" cxnId="{F4999684-EE2D-4267-8AE8-751052631ABA}">
      <dgm:prSet/>
      <dgm:spPr/>
      <dgm:t>
        <a:bodyPr/>
        <a:lstStyle/>
        <a:p>
          <a:endParaRPr lang="en-IN"/>
        </a:p>
      </dgm:t>
    </dgm:pt>
    <dgm:pt modelId="{7C527B71-C36A-4AD4-A8F5-ED915FA1715E}" type="sibTrans" cxnId="{F4999684-EE2D-4267-8AE8-751052631ABA}">
      <dgm:prSet/>
      <dgm:spPr/>
      <dgm:t>
        <a:bodyPr/>
        <a:lstStyle/>
        <a:p>
          <a:endParaRPr lang="en-IN"/>
        </a:p>
      </dgm:t>
    </dgm:pt>
    <dgm:pt modelId="{B2C0102A-D272-494B-9FD8-78F821FBA945}">
      <dgm:prSet phldrT="[Text]"/>
      <dgm:spPr/>
      <dgm:t>
        <a:bodyPr/>
        <a:lstStyle/>
        <a:p>
          <a:pPr algn="ctr"/>
          <a:r>
            <a:rPr lang="en-IN" b="1" dirty="0"/>
            <a:t>Student’s Login.</a:t>
          </a:r>
          <a:r>
            <a:rPr lang="en-IN" dirty="0"/>
            <a:t> </a:t>
          </a:r>
        </a:p>
        <a:p>
          <a:pPr algn="l"/>
          <a:r>
            <a:rPr lang="en-IN" dirty="0"/>
            <a:t> 1. Timetable. </a:t>
          </a:r>
        </a:p>
        <a:p>
          <a:pPr algn="l"/>
          <a:r>
            <a:rPr lang="en-IN" dirty="0"/>
            <a:t> 2. Attendance. </a:t>
          </a:r>
        </a:p>
        <a:p>
          <a:pPr algn="l"/>
          <a:r>
            <a:rPr lang="en-IN" dirty="0"/>
            <a:t> 3. Test Results. </a:t>
          </a:r>
        </a:p>
        <a:p>
          <a:pPr algn="l"/>
          <a:r>
            <a:rPr lang="en-IN" dirty="0"/>
            <a:t> 4. Pay Fees </a:t>
          </a:r>
        </a:p>
        <a:p>
          <a:pPr algn="l"/>
          <a:r>
            <a:rPr lang="en-IN" dirty="0"/>
            <a:t> 5. Register for  Courses.</a:t>
          </a:r>
        </a:p>
      </dgm:t>
    </dgm:pt>
    <dgm:pt modelId="{6C19945D-A850-4290-9214-DC9C0F5D5518}" type="parTrans" cxnId="{F66C9727-CD93-4333-BF28-906665251268}">
      <dgm:prSet/>
      <dgm:spPr/>
      <dgm:t>
        <a:bodyPr/>
        <a:lstStyle/>
        <a:p>
          <a:endParaRPr lang="en-IN"/>
        </a:p>
      </dgm:t>
    </dgm:pt>
    <dgm:pt modelId="{DFE2F8FF-FAD9-4277-ABC6-CB8360726D1D}" type="sibTrans" cxnId="{F66C9727-CD93-4333-BF28-906665251268}">
      <dgm:prSet/>
      <dgm:spPr/>
      <dgm:t>
        <a:bodyPr/>
        <a:lstStyle/>
        <a:p>
          <a:endParaRPr lang="en-IN"/>
        </a:p>
      </dgm:t>
    </dgm:pt>
    <dgm:pt modelId="{E849FA7F-8382-426D-870A-1EDE991E43D9}" type="pres">
      <dgm:prSet presAssocID="{FDDF1A3E-A7D5-4051-B596-7FF30E88561E}" presName="hierChild1" presStyleCnt="0">
        <dgm:presLayoutVars>
          <dgm:orgChart val="1"/>
          <dgm:chPref val="1"/>
          <dgm:dir/>
          <dgm:animOne val="branch"/>
          <dgm:animLvl val="lvl"/>
          <dgm:resizeHandles/>
        </dgm:presLayoutVars>
      </dgm:prSet>
      <dgm:spPr/>
    </dgm:pt>
    <dgm:pt modelId="{3077FB13-DA99-4DF3-B722-AEBC5A4BCA1C}" type="pres">
      <dgm:prSet presAssocID="{8083BD3C-E99F-4FF2-AF56-517114C85C88}" presName="hierRoot1" presStyleCnt="0">
        <dgm:presLayoutVars>
          <dgm:hierBranch val="init"/>
        </dgm:presLayoutVars>
      </dgm:prSet>
      <dgm:spPr/>
    </dgm:pt>
    <dgm:pt modelId="{F908F917-C33C-4460-8A38-A93E1566DF13}" type="pres">
      <dgm:prSet presAssocID="{8083BD3C-E99F-4FF2-AF56-517114C85C88}" presName="rootComposite1" presStyleCnt="0"/>
      <dgm:spPr/>
    </dgm:pt>
    <dgm:pt modelId="{BB13FABF-C6ED-4033-A7F9-4E6EE80F9C65}" type="pres">
      <dgm:prSet presAssocID="{8083BD3C-E99F-4FF2-AF56-517114C85C88}" presName="rootText1" presStyleLbl="node0" presStyleIdx="0" presStyleCnt="1" custScaleX="85622" custScaleY="60694" custLinFactNeighborX="10593" custLinFactNeighborY="-4476">
        <dgm:presLayoutVars>
          <dgm:chPref val="3"/>
        </dgm:presLayoutVars>
      </dgm:prSet>
      <dgm:spPr/>
    </dgm:pt>
    <dgm:pt modelId="{6316624B-FD08-47D8-B754-6EBD198FA93A}" type="pres">
      <dgm:prSet presAssocID="{8083BD3C-E99F-4FF2-AF56-517114C85C88}" presName="rootConnector1" presStyleLbl="node1" presStyleIdx="0" presStyleCnt="0"/>
      <dgm:spPr/>
    </dgm:pt>
    <dgm:pt modelId="{E58E81B2-5699-465B-B43B-7B7D78502629}" type="pres">
      <dgm:prSet presAssocID="{8083BD3C-E99F-4FF2-AF56-517114C85C88}" presName="hierChild2" presStyleCnt="0"/>
      <dgm:spPr/>
    </dgm:pt>
    <dgm:pt modelId="{725E695E-1097-49A1-8A82-B7B041A589DC}" type="pres">
      <dgm:prSet presAssocID="{661EBC58-D409-4ED6-A354-844F747C338F}" presName="Name37" presStyleLbl="parChTrans1D2" presStyleIdx="0" presStyleCnt="3"/>
      <dgm:spPr/>
    </dgm:pt>
    <dgm:pt modelId="{567718A7-84BE-42EA-8C01-062AAC64BFB7}" type="pres">
      <dgm:prSet presAssocID="{301E7B34-4379-4039-9C59-9F4C0C66133E}" presName="hierRoot2" presStyleCnt="0">
        <dgm:presLayoutVars>
          <dgm:hierBranch val="init"/>
        </dgm:presLayoutVars>
      </dgm:prSet>
      <dgm:spPr/>
    </dgm:pt>
    <dgm:pt modelId="{93F586BB-8998-4786-AF54-702551CA8FB4}" type="pres">
      <dgm:prSet presAssocID="{301E7B34-4379-4039-9C59-9F4C0C66133E}" presName="rootComposite" presStyleCnt="0"/>
      <dgm:spPr/>
    </dgm:pt>
    <dgm:pt modelId="{2DBAF5B9-553F-46BB-A0DB-17B1E9E45B9D}" type="pres">
      <dgm:prSet presAssocID="{301E7B34-4379-4039-9C59-9F4C0C66133E}" presName="rootText" presStyleLbl="node2" presStyleIdx="0" presStyleCnt="3" custScaleX="145037" custScaleY="287503">
        <dgm:presLayoutVars>
          <dgm:chPref val="3"/>
        </dgm:presLayoutVars>
      </dgm:prSet>
      <dgm:spPr/>
    </dgm:pt>
    <dgm:pt modelId="{C5E830C8-DDAD-445E-A423-BB3E4EC76599}" type="pres">
      <dgm:prSet presAssocID="{301E7B34-4379-4039-9C59-9F4C0C66133E}" presName="rootConnector" presStyleLbl="node2" presStyleIdx="0" presStyleCnt="3"/>
      <dgm:spPr/>
    </dgm:pt>
    <dgm:pt modelId="{6314F8FC-3220-44F6-8C74-FE8647DF3768}" type="pres">
      <dgm:prSet presAssocID="{301E7B34-4379-4039-9C59-9F4C0C66133E}" presName="hierChild4" presStyleCnt="0"/>
      <dgm:spPr/>
    </dgm:pt>
    <dgm:pt modelId="{06E4AE1E-2F44-40B3-B701-EFD2841C82A5}" type="pres">
      <dgm:prSet presAssocID="{301E7B34-4379-4039-9C59-9F4C0C66133E}" presName="hierChild5" presStyleCnt="0"/>
      <dgm:spPr/>
    </dgm:pt>
    <dgm:pt modelId="{247728E3-9D9F-4AA1-BF6C-161C0678CEA5}" type="pres">
      <dgm:prSet presAssocID="{75B56626-7A8E-440F-8812-9B6CB34A6F4D}" presName="Name37" presStyleLbl="parChTrans1D2" presStyleIdx="1" presStyleCnt="3"/>
      <dgm:spPr/>
    </dgm:pt>
    <dgm:pt modelId="{3494E44A-5A75-4C5A-BC84-8DE1B2327E8C}" type="pres">
      <dgm:prSet presAssocID="{747AB4B9-1AC5-4C5E-A32C-CBDCF48416E7}" presName="hierRoot2" presStyleCnt="0">
        <dgm:presLayoutVars>
          <dgm:hierBranch val="init"/>
        </dgm:presLayoutVars>
      </dgm:prSet>
      <dgm:spPr/>
    </dgm:pt>
    <dgm:pt modelId="{48F1213F-D64E-4BAD-8EBF-5C9D94BD58C5}" type="pres">
      <dgm:prSet presAssocID="{747AB4B9-1AC5-4C5E-A32C-CBDCF48416E7}" presName="rootComposite" presStyleCnt="0"/>
      <dgm:spPr/>
    </dgm:pt>
    <dgm:pt modelId="{7598E861-E9F5-446F-A15F-5B571FB7FEB2}" type="pres">
      <dgm:prSet presAssocID="{747AB4B9-1AC5-4C5E-A32C-CBDCF48416E7}" presName="rootText" presStyleLbl="node2" presStyleIdx="1" presStyleCnt="3" custScaleX="135489" custScaleY="252634">
        <dgm:presLayoutVars>
          <dgm:chPref val="3"/>
        </dgm:presLayoutVars>
      </dgm:prSet>
      <dgm:spPr/>
    </dgm:pt>
    <dgm:pt modelId="{7E883DEA-222E-43B1-AC29-8DA46688381A}" type="pres">
      <dgm:prSet presAssocID="{747AB4B9-1AC5-4C5E-A32C-CBDCF48416E7}" presName="rootConnector" presStyleLbl="node2" presStyleIdx="1" presStyleCnt="3"/>
      <dgm:spPr/>
    </dgm:pt>
    <dgm:pt modelId="{CD1C8311-71BE-43CE-97D6-1C04E0AA07F6}" type="pres">
      <dgm:prSet presAssocID="{747AB4B9-1AC5-4C5E-A32C-CBDCF48416E7}" presName="hierChild4" presStyleCnt="0"/>
      <dgm:spPr/>
    </dgm:pt>
    <dgm:pt modelId="{99FCBA0B-22CD-4B8D-A653-80138EC8CD0A}" type="pres">
      <dgm:prSet presAssocID="{747AB4B9-1AC5-4C5E-A32C-CBDCF48416E7}" presName="hierChild5" presStyleCnt="0"/>
      <dgm:spPr/>
    </dgm:pt>
    <dgm:pt modelId="{0C58AE8C-3DD2-4245-86EC-DABC30E4B290}" type="pres">
      <dgm:prSet presAssocID="{6C19945D-A850-4290-9214-DC9C0F5D5518}" presName="Name37" presStyleLbl="parChTrans1D2" presStyleIdx="2" presStyleCnt="3"/>
      <dgm:spPr/>
    </dgm:pt>
    <dgm:pt modelId="{83F189AE-D662-413D-BA7B-7CBCED523B2A}" type="pres">
      <dgm:prSet presAssocID="{B2C0102A-D272-494B-9FD8-78F821FBA945}" presName="hierRoot2" presStyleCnt="0">
        <dgm:presLayoutVars>
          <dgm:hierBranch val="init"/>
        </dgm:presLayoutVars>
      </dgm:prSet>
      <dgm:spPr/>
    </dgm:pt>
    <dgm:pt modelId="{92CFCAE8-1040-45F7-BB79-A2D7341A1CEC}" type="pres">
      <dgm:prSet presAssocID="{B2C0102A-D272-494B-9FD8-78F821FBA945}" presName="rootComposite" presStyleCnt="0"/>
      <dgm:spPr/>
    </dgm:pt>
    <dgm:pt modelId="{DEE192CF-A077-4B6C-9256-7C1A8EF35C13}" type="pres">
      <dgm:prSet presAssocID="{B2C0102A-D272-494B-9FD8-78F821FBA945}" presName="rootText" presStyleLbl="node2" presStyleIdx="2" presStyleCnt="3" custScaleX="123140" custScaleY="253581">
        <dgm:presLayoutVars>
          <dgm:chPref val="3"/>
        </dgm:presLayoutVars>
      </dgm:prSet>
      <dgm:spPr/>
    </dgm:pt>
    <dgm:pt modelId="{61D6F25C-725E-4576-9D85-437A1B3D4944}" type="pres">
      <dgm:prSet presAssocID="{B2C0102A-D272-494B-9FD8-78F821FBA945}" presName="rootConnector" presStyleLbl="node2" presStyleIdx="2" presStyleCnt="3"/>
      <dgm:spPr/>
    </dgm:pt>
    <dgm:pt modelId="{0BDE8CD4-CF97-4C5A-A6F2-A767BDC9C82D}" type="pres">
      <dgm:prSet presAssocID="{B2C0102A-D272-494B-9FD8-78F821FBA945}" presName="hierChild4" presStyleCnt="0"/>
      <dgm:spPr/>
    </dgm:pt>
    <dgm:pt modelId="{C58D8212-0590-4E61-B8E0-E911719630B5}" type="pres">
      <dgm:prSet presAssocID="{B2C0102A-D272-494B-9FD8-78F821FBA945}" presName="hierChild5" presStyleCnt="0"/>
      <dgm:spPr/>
    </dgm:pt>
    <dgm:pt modelId="{050F32B2-1425-4313-9021-7E0E88488DFF}" type="pres">
      <dgm:prSet presAssocID="{8083BD3C-E99F-4FF2-AF56-517114C85C88}" presName="hierChild3" presStyleCnt="0"/>
      <dgm:spPr/>
    </dgm:pt>
  </dgm:ptLst>
  <dgm:cxnLst>
    <dgm:cxn modelId="{33847418-2688-4576-A379-FA09AE351400}" type="presOf" srcId="{8083BD3C-E99F-4FF2-AF56-517114C85C88}" destId="{6316624B-FD08-47D8-B754-6EBD198FA93A}" srcOrd="1" destOrd="0" presId="urn:microsoft.com/office/officeart/2005/8/layout/orgChart1"/>
    <dgm:cxn modelId="{F66C9727-CD93-4333-BF28-906665251268}" srcId="{8083BD3C-E99F-4FF2-AF56-517114C85C88}" destId="{B2C0102A-D272-494B-9FD8-78F821FBA945}" srcOrd="2" destOrd="0" parTransId="{6C19945D-A850-4290-9214-DC9C0F5D5518}" sibTransId="{DFE2F8FF-FAD9-4277-ABC6-CB8360726D1D}"/>
    <dgm:cxn modelId="{85E4AC32-DD92-4CCE-AD9C-C8BA88FE3DAA}" type="presOf" srcId="{747AB4B9-1AC5-4C5E-A32C-CBDCF48416E7}" destId="{7E883DEA-222E-43B1-AC29-8DA46688381A}" srcOrd="1" destOrd="0" presId="urn:microsoft.com/office/officeart/2005/8/layout/orgChart1"/>
    <dgm:cxn modelId="{F8209E6C-1DB3-4B4F-A5A7-0F75AA8572D1}" srcId="{8083BD3C-E99F-4FF2-AF56-517114C85C88}" destId="{301E7B34-4379-4039-9C59-9F4C0C66133E}" srcOrd="0" destOrd="0" parTransId="{661EBC58-D409-4ED6-A354-844F747C338F}" sibTransId="{8E6C83EA-A8B0-468B-801E-7D1BADBB649C}"/>
    <dgm:cxn modelId="{F4999684-EE2D-4267-8AE8-751052631ABA}" srcId="{8083BD3C-E99F-4FF2-AF56-517114C85C88}" destId="{747AB4B9-1AC5-4C5E-A32C-CBDCF48416E7}" srcOrd="1" destOrd="0" parTransId="{75B56626-7A8E-440F-8812-9B6CB34A6F4D}" sibTransId="{7C527B71-C36A-4AD4-A8F5-ED915FA1715E}"/>
    <dgm:cxn modelId="{4DF48596-2724-4264-8477-55CEE2437679}" type="presOf" srcId="{B2C0102A-D272-494B-9FD8-78F821FBA945}" destId="{DEE192CF-A077-4B6C-9256-7C1A8EF35C13}" srcOrd="0" destOrd="0" presId="urn:microsoft.com/office/officeart/2005/8/layout/orgChart1"/>
    <dgm:cxn modelId="{7F7FBEA3-4085-486C-B1FC-26ABADE88605}" type="presOf" srcId="{B2C0102A-D272-494B-9FD8-78F821FBA945}" destId="{61D6F25C-725E-4576-9D85-437A1B3D4944}" srcOrd="1" destOrd="0" presId="urn:microsoft.com/office/officeart/2005/8/layout/orgChart1"/>
    <dgm:cxn modelId="{AAF283AC-92AC-4C60-B029-BCB56EF72AA9}" srcId="{FDDF1A3E-A7D5-4051-B596-7FF30E88561E}" destId="{8083BD3C-E99F-4FF2-AF56-517114C85C88}" srcOrd="0" destOrd="0" parTransId="{69B02586-8841-49D1-9CE7-3820EBFE62AC}" sibTransId="{E7A9430C-5620-4BF7-8C57-AEC0C2822D16}"/>
    <dgm:cxn modelId="{99CA0EB1-4F53-4F3C-9907-A18BDDB20BA0}" type="presOf" srcId="{301E7B34-4379-4039-9C59-9F4C0C66133E}" destId="{C5E830C8-DDAD-445E-A423-BB3E4EC76599}" srcOrd="1" destOrd="0" presId="urn:microsoft.com/office/officeart/2005/8/layout/orgChart1"/>
    <dgm:cxn modelId="{E509DFB6-62F9-4446-B828-04D7B1DF1E78}" type="presOf" srcId="{747AB4B9-1AC5-4C5E-A32C-CBDCF48416E7}" destId="{7598E861-E9F5-446F-A15F-5B571FB7FEB2}" srcOrd="0" destOrd="0" presId="urn:microsoft.com/office/officeart/2005/8/layout/orgChart1"/>
    <dgm:cxn modelId="{BC7A69BA-420E-4C8F-AB9F-67376D37CA1A}" type="presOf" srcId="{661EBC58-D409-4ED6-A354-844F747C338F}" destId="{725E695E-1097-49A1-8A82-B7B041A589DC}" srcOrd="0" destOrd="0" presId="urn:microsoft.com/office/officeart/2005/8/layout/orgChart1"/>
    <dgm:cxn modelId="{AEC62DBB-937D-4710-A92D-AD0ED696451D}" type="presOf" srcId="{FDDF1A3E-A7D5-4051-B596-7FF30E88561E}" destId="{E849FA7F-8382-426D-870A-1EDE991E43D9}" srcOrd="0" destOrd="0" presId="urn:microsoft.com/office/officeart/2005/8/layout/orgChart1"/>
    <dgm:cxn modelId="{878D85C1-334C-4815-911E-E8967342CD2D}" type="presOf" srcId="{301E7B34-4379-4039-9C59-9F4C0C66133E}" destId="{2DBAF5B9-553F-46BB-A0DB-17B1E9E45B9D}" srcOrd="0" destOrd="0" presId="urn:microsoft.com/office/officeart/2005/8/layout/orgChart1"/>
    <dgm:cxn modelId="{2FD920D0-D709-4121-92B9-F3832218D49A}" type="presOf" srcId="{8083BD3C-E99F-4FF2-AF56-517114C85C88}" destId="{BB13FABF-C6ED-4033-A7F9-4E6EE80F9C65}" srcOrd="0" destOrd="0" presId="urn:microsoft.com/office/officeart/2005/8/layout/orgChart1"/>
    <dgm:cxn modelId="{38E8E0F6-AD8F-4750-A5FE-B5540D7312FB}" type="presOf" srcId="{75B56626-7A8E-440F-8812-9B6CB34A6F4D}" destId="{247728E3-9D9F-4AA1-BF6C-161C0678CEA5}" srcOrd="0" destOrd="0" presId="urn:microsoft.com/office/officeart/2005/8/layout/orgChart1"/>
    <dgm:cxn modelId="{6FF4BAF9-5AA0-4502-871A-85E4B4A70347}" type="presOf" srcId="{6C19945D-A850-4290-9214-DC9C0F5D5518}" destId="{0C58AE8C-3DD2-4245-86EC-DABC30E4B290}" srcOrd="0" destOrd="0" presId="urn:microsoft.com/office/officeart/2005/8/layout/orgChart1"/>
    <dgm:cxn modelId="{A967802E-15A7-4DE3-A039-6EE9CA52EFDB}" type="presParOf" srcId="{E849FA7F-8382-426D-870A-1EDE991E43D9}" destId="{3077FB13-DA99-4DF3-B722-AEBC5A4BCA1C}" srcOrd="0" destOrd="0" presId="urn:microsoft.com/office/officeart/2005/8/layout/orgChart1"/>
    <dgm:cxn modelId="{51DCE978-EA65-4D8B-8045-2AA45018F5CA}" type="presParOf" srcId="{3077FB13-DA99-4DF3-B722-AEBC5A4BCA1C}" destId="{F908F917-C33C-4460-8A38-A93E1566DF13}" srcOrd="0" destOrd="0" presId="urn:microsoft.com/office/officeart/2005/8/layout/orgChart1"/>
    <dgm:cxn modelId="{A1733DD7-3B3B-42B0-A4B2-E70D76D80135}" type="presParOf" srcId="{F908F917-C33C-4460-8A38-A93E1566DF13}" destId="{BB13FABF-C6ED-4033-A7F9-4E6EE80F9C65}" srcOrd="0" destOrd="0" presId="urn:microsoft.com/office/officeart/2005/8/layout/orgChart1"/>
    <dgm:cxn modelId="{CA8FD641-68ED-47EA-B168-BCD515021C6F}" type="presParOf" srcId="{F908F917-C33C-4460-8A38-A93E1566DF13}" destId="{6316624B-FD08-47D8-B754-6EBD198FA93A}" srcOrd="1" destOrd="0" presId="urn:microsoft.com/office/officeart/2005/8/layout/orgChart1"/>
    <dgm:cxn modelId="{84F1CD4B-7993-4CA7-9727-5AFE34CBB38A}" type="presParOf" srcId="{3077FB13-DA99-4DF3-B722-AEBC5A4BCA1C}" destId="{E58E81B2-5699-465B-B43B-7B7D78502629}" srcOrd="1" destOrd="0" presId="urn:microsoft.com/office/officeart/2005/8/layout/orgChart1"/>
    <dgm:cxn modelId="{F4D2D15E-EABF-45EA-A1BA-5DCFD0C2390B}" type="presParOf" srcId="{E58E81B2-5699-465B-B43B-7B7D78502629}" destId="{725E695E-1097-49A1-8A82-B7B041A589DC}" srcOrd="0" destOrd="0" presId="urn:microsoft.com/office/officeart/2005/8/layout/orgChart1"/>
    <dgm:cxn modelId="{F795E273-3618-4F1A-9DC0-074F2F3A29F9}" type="presParOf" srcId="{E58E81B2-5699-465B-B43B-7B7D78502629}" destId="{567718A7-84BE-42EA-8C01-062AAC64BFB7}" srcOrd="1" destOrd="0" presId="urn:microsoft.com/office/officeart/2005/8/layout/orgChart1"/>
    <dgm:cxn modelId="{00750356-E2FA-4040-8896-350B9FDE2732}" type="presParOf" srcId="{567718A7-84BE-42EA-8C01-062AAC64BFB7}" destId="{93F586BB-8998-4786-AF54-702551CA8FB4}" srcOrd="0" destOrd="0" presId="urn:microsoft.com/office/officeart/2005/8/layout/orgChart1"/>
    <dgm:cxn modelId="{0FB55F12-F6C2-47F2-A722-2A89AB4366F5}" type="presParOf" srcId="{93F586BB-8998-4786-AF54-702551CA8FB4}" destId="{2DBAF5B9-553F-46BB-A0DB-17B1E9E45B9D}" srcOrd="0" destOrd="0" presId="urn:microsoft.com/office/officeart/2005/8/layout/orgChart1"/>
    <dgm:cxn modelId="{FD50B07E-8F78-4403-97B0-4FEC9B6A857F}" type="presParOf" srcId="{93F586BB-8998-4786-AF54-702551CA8FB4}" destId="{C5E830C8-DDAD-445E-A423-BB3E4EC76599}" srcOrd="1" destOrd="0" presId="urn:microsoft.com/office/officeart/2005/8/layout/orgChart1"/>
    <dgm:cxn modelId="{79B33ECB-5C8B-429E-8ABC-AC15F82795A2}" type="presParOf" srcId="{567718A7-84BE-42EA-8C01-062AAC64BFB7}" destId="{6314F8FC-3220-44F6-8C74-FE8647DF3768}" srcOrd="1" destOrd="0" presId="urn:microsoft.com/office/officeart/2005/8/layout/orgChart1"/>
    <dgm:cxn modelId="{2F1AF2A4-F24F-44D8-99AC-5A905BD96D23}" type="presParOf" srcId="{567718A7-84BE-42EA-8C01-062AAC64BFB7}" destId="{06E4AE1E-2F44-40B3-B701-EFD2841C82A5}" srcOrd="2" destOrd="0" presId="urn:microsoft.com/office/officeart/2005/8/layout/orgChart1"/>
    <dgm:cxn modelId="{B0A210C6-F2CA-4FB2-84F2-B52C8ABD6C7C}" type="presParOf" srcId="{E58E81B2-5699-465B-B43B-7B7D78502629}" destId="{247728E3-9D9F-4AA1-BF6C-161C0678CEA5}" srcOrd="2" destOrd="0" presId="urn:microsoft.com/office/officeart/2005/8/layout/orgChart1"/>
    <dgm:cxn modelId="{105F9CBE-7383-4980-8293-9C09C70841D4}" type="presParOf" srcId="{E58E81B2-5699-465B-B43B-7B7D78502629}" destId="{3494E44A-5A75-4C5A-BC84-8DE1B2327E8C}" srcOrd="3" destOrd="0" presId="urn:microsoft.com/office/officeart/2005/8/layout/orgChart1"/>
    <dgm:cxn modelId="{8E566A78-EA41-4A9D-A37F-27080B233097}" type="presParOf" srcId="{3494E44A-5A75-4C5A-BC84-8DE1B2327E8C}" destId="{48F1213F-D64E-4BAD-8EBF-5C9D94BD58C5}" srcOrd="0" destOrd="0" presId="urn:microsoft.com/office/officeart/2005/8/layout/orgChart1"/>
    <dgm:cxn modelId="{2D91B896-5C5C-435E-BCD2-4E0137B20C48}" type="presParOf" srcId="{48F1213F-D64E-4BAD-8EBF-5C9D94BD58C5}" destId="{7598E861-E9F5-446F-A15F-5B571FB7FEB2}" srcOrd="0" destOrd="0" presId="urn:microsoft.com/office/officeart/2005/8/layout/orgChart1"/>
    <dgm:cxn modelId="{873F15F3-F508-4185-A6AC-698649A72212}" type="presParOf" srcId="{48F1213F-D64E-4BAD-8EBF-5C9D94BD58C5}" destId="{7E883DEA-222E-43B1-AC29-8DA46688381A}" srcOrd="1" destOrd="0" presId="urn:microsoft.com/office/officeart/2005/8/layout/orgChart1"/>
    <dgm:cxn modelId="{74E3DBFF-AFCE-4F12-8BF4-66B26DADA473}" type="presParOf" srcId="{3494E44A-5A75-4C5A-BC84-8DE1B2327E8C}" destId="{CD1C8311-71BE-43CE-97D6-1C04E0AA07F6}" srcOrd="1" destOrd="0" presId="urn:microsoft.com/office/officeart/2005/8/layout/orgChart1"/>
    <dgm:cxn modelId="{53E327BB-AE87-41A0-A076-A7C5424D49EA}" type="presParOf" srcId="{3494E44A-5A75-4C5A-BC84-8DE1B2327E8C}" destId="{99FCBA0B-22CD-4B8D-A653-80138EC8CD0A}" srcOrd="2" destOrd="0" presId="urn:microsoft.com/office/officeart/2005/8/layout/orgChart1"/>
    <dgm:cxn modelId="{230177E0-5A48-459A-84BA-083D52F8DB42}" type="presParOf" srcId="{E58E81B2-5699-465B-B43B-7B7D78502629}" destId="{0C58AE8C-3DD2-4245-86EC-DABC30E4B290}" srcOrd="4" destOrd="0" presId="urn:microsoft.com/office/officeart/2005/8/layout/orgChart1"/>
    <dgm:cxn modelId="{0664937C-6B18-4ECD-9D9E-6156BEB26CC5}" type="presParOf" srcId="{E58E81B2-5699-465B-B43B-7B7D78502629}" destId="{83F189AE-D662-413D-BA7B-7CBCED523B2A}" srcOrd="5" destOrd="0" presId="urn:microsoft.com/office/officeart/2005/8/layout/orgChart1"/>
    <dgm:cxn modelId="{A6D9D5CD-F793-4176-8F2C-60CC2F23DF61}" type="presParOf" srcId="{83F189AE-D662-413D-BA7B-7CBCED523B2A}" destId="{92CFCAE8-1040-45F7-BB79-A2D7341A1CEC}" srcOrd="0" destOrd="0" presId="urn:microsoft.com/office/officeart/2005/8/layout/orgChart1"/>
    <dgm:cxn modelId="{4398479E-7CDB-4F4B-9765-A260A159F5CB}" type="presParOf" srcId="{92CFCAE8-1040-45F7-BB79-A2D7341A1CEC}" destId="{DEE192CF-A077-4B6C-9256-7C1A8EF35C13}" srcOrd="0" destOrd="0" presId="urn:microsoft.com/office/officeart/2005/8/layout/orgChart1"/>
    <dgm:cxn modelId="{F830F2BB-E87E-478A-A0E9-CC93ED6068F6}" type="presParOf" srcId="{92CFCAE8-1040-45F7-BB79-A2D7341A1CEC}" destId="{61D6F25C-725E-4576-9D85-437A1B3D4944}" srcOrd="1" destOrd="0" presId="urn:microsoft.com/office/officeart/2005/8/layout/orgChart1"/>
    <dgm:cxn modelId="{E80F7D5B-0D6E-49B0-A490-D72E7BD71CA3}" type="presParOf" srcId="{83F189AE-D662-413D-BA7B-7CBCED523B2A}" destId="{0BDE8CD4-CF97-4C5A-A6F2-A767BDC9C82D}" srcOrd="1" destOrd="0" presId="urn:microsoft.com/office/officeart/2005/8/layout/orgChart1"/>
    <dgm:cxn modelId="{6D3BF8B7-910B-40F2-A7FC-A83889B67335}" type="presParOf" srcId="{83F189AE-D662-413D-BA7B-7CBCED523B2A}" destId="{C58D8212-0590-4E61-B8E0-E911719630B5}" srcOrd="2" destOrd="0" presId="urn:microsoft.com/office/officeart/2005/8/layout/orgChart1"/>
    <dgm:cxn modelId="{0A16D169-9DB1-4CC5-BED2-F3E8E2A07946}" type="presParOf" srcId="{3077FB13-DA99-4DF3-B722-AEBC5A4BCA1C}" destId="{050F32B2-1425-4313-9021-7E0E88488DF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AE8C-3DD2-4245-86EC-DABC30E4B290}">
      <dsp:nvSpPr>
        <dsp:cNvPr id="0" name=""/>
        <dsp:cNvSpPr/>
      </dsp:nvSpPr>
      <dsp:spPr>
        <a:xfrm>
          <a:off x="4027255" y="1358873"/>
          <a:ext cx="2598607" cy="400786"/>
        </a:xfrm>
        <a:custGeom>
          <a:avLst/>
          <a:gdLst/>
          <a:ahLst/>
          <a:cxnLst/>
          <a:rect l="0" t="0" r="0" b="0"/>
          <a:pathLst>
            <a:path>
              <a:moveTo>
                <a:pt x="0" y="0"/>
              </a:moveTo>
              <a:lnTo>
                <a:pt x="0" y="219692"/>
              </a:lnTo>
              <a:lnTo>
                <a:pt x="2598607" y="219692"/>
              </a:lnTo>
              <a:lnTo>
                <a:pt x="2598607" y="40078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7728E3-9D9F-4AA1-BF6C-161C0678CEA5}">
      <dsp:nvSpPr>
        <dsp:cNvPr id="0" name=""/>
        <dsp:cNvSpPr/>
      </dsp:nvSpPr>
      <dsp:spPr>
        <a:xfrm>
          <a:off x="3981535" y="1358873"/>
          <a:ext cx="91440" cy="400786"/>
        </a:xfrm>
        <a:custGeom>
          <a:avLst/>
          <a:gdLst/>
          <a:ahLst/>
          <a:cxnLst/>
          <a:rect l="0" t="0" r="0" b="0"/>
          <a:pathLst>
            <a:path>
              <a:moveTo>
                <a:pt x="45720" y="0"/>
              </a:moveTo>
              <a:lnTo>
                <a:pt x="45720" y="219692"/>
              </a:lnTo>
              <a:lnTo>
                <a:pt x="51851" y="219692"/>
              </a:lnTo>
              <a:lnTo>
                <a:pt x="51851" y="40078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E695E-1097-49A1-8A82-B7B041A589DC}">
      <dsp:nvSpPr>
        <dsp:cNvPr id="0" name=""/>
        <dsp:cNvSpPr/>
      </dsp:nvSpPr>
      <dsp:spPr>
        <a:xfrm>
          <a:off x="1252082" y="1358873"/>
          <a:ext cx="2775173" cy="400786"/>
        </a:xfrm>
        <a:custGeom>
          <a:avLst/>
          <a:gdLst/>
          <a:ahLst/>
          <a:cxnLst/>
          <a:rect l="0" t="0" r="0" b="0"/>
          <a:pathLst>
            <a:path>
              <a:moveTo>
                <a:pt x="2775173" y="0"/>
              </a:moveTo>
              <a:lnTo>
                <a:pt x="2775173" y="219692"/>
              </a:lnTo>
              <a:lnTo>
                <a:pt x="0" y="219692"/>
              </a:lnTo>
              <a:lnTo>
                <a:pt x="0" y="40078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3FABF-C6ED-4033-A7F9-4E6EE80F9C65}">
      <dsp:nvSpPr>
        <dsp:cNvPr id="0" name=""/>
        <dsp:cNvSpPr/>
      </dsp:nvSpPr>
      <dsp:spPr>
        <a:xfrm>
          <a:off x="3288893" y="835478"/>
          <a:ext cx="1476723" cy="523395"/>
        </a:xfrm>
        <a:prstGeom prst="rect">
          <a:avLst/>
        </a:prstGeom>
        <a:gradFill rotWithShape="0">
          <a:gsLst>
            <a:gs pos="0">
              <a:schemeClr val="dk2">
                <a:hueOff val="0"/>
                <a:satOff val="0"/>
                <a:lumOff val="0"/>
                <a:alphaOff val="0"/>
                <a:tint val="64000"/>
                <a:lumMod val="118000"/>
              </a:schemeClr>
            </a:gs>
            <a:gs pos="100000">
              <a:schemeClr val="dk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LOGIN</a:t>
          </a:r>
        </a:p>
      </dsp:txBody>
      <dsp:txXfrm>
        <a:off x="3288893" y="835478"/>
        <a:ext cx="1476723" cy="523395"/>
      </dsp:txXfrm>
    </dsp:sp>
    <dsp:sp modelId="{2DBAF5B9-553F-46BB-A0DB-17B1E9E45B9D}">
      <dsp:nvSpPr>
        <dsp:cNvPr id="0" name=""/>
        <dsp:cNvSpPr/>
      </dsp:nvSpPr>
      <dsp:spPr>
        <a:xfrm>
          <a:off x="1355" y="1759659"/>
          <a:ext cx="2501454" cy="2479283"/>
        </a:xfrm>
        <a:prstGeom prst="rect">
          <a:avLst/>
        </a:prstGeom>
        <a:gradFill rotWithShape="0">
          <a:gsLst>
            <a:gs pos="0">
              <a:schemeClr val="dk2">
                <a:hueOff val="0"/>
                <a:satOff val="0"/>
                <a:lumOff val="0"/>
                <a:alphaOff val="0"/>
                <a:tint val="64000"/>
                <a:lumMod val="118000"/>
              </a:schemeClr>
            </a:gs>
            <a:gs pos="100000">
              <a:schemeClr val="dk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t>Admin’s Login. </a:t>
          </a:r>
        </a:p>
        <a:p>
          <a:pPr marL="0" lvl="0" indent="0" algn="l" defTabSz="666750">
            <a:lnSpc>
              <a:spcPct val="90000"/>
            </a:lnSpc>
            <a:spcBef>
              <a:spcPct val="0"/>
            </a:spcBef>
            <a:spcAft>
              <a:spcPct val="35000"/>
            </a:spcAft>
            <a:buNone/>
          </a:pPr>
          <a:r>
            <a:rPr lang="en-IN" sz="1500" kern="1200" dirty="0"/>
            <a:t> 1. Add Student. </a:t>
          </a:r>
        </a:p>
        <a:p>
          <a:pPr marL="0" lvl="0" indent="0" algn="l" defTabSz="666750">
            <a:lnSpc>
              <a:spcPct val="90000"/>
            </a:lnSpc>
            <a:spcBef>
              <a:spcPct val="0"/>
            </a:spcBef>
            <a:spcAft>
              <a:spcPct val="35000"/>
            </a:spcAft>
            <a:buNone/>
          </a:pPr>
          <a:r>
            <a:rPr lang="en-IN" sz="1500" kern="1200" dirty="0"/>
            <a:t> 2. Delete student. </a:t>
          </a:r>
        </a:p>
        <a:p>
          <a:pPr marL="0" lvl="0" indent="0" algn="l" defTabSz="666750">
            <a:lnSpc>
              <a:spcPct val="90000"/>
            </a:lnSpc>
            <a:spcBef>
              <a:spcPct val="0"/>
            </a:spcBef>
            <a:spcAft>
              <a:spcPct val="35000"/>
            </a:spcAft>
            <a:buNone/>
          </a:pPr>
          <a:r>
            <a:rPr lang="en-IN" sz="1500" kern="1200" dirty="0"/>
            <a:t> 3. Student’s Report. </a:t>
          </a:r>
        </a:p>
        <a:p>
          <a:pPr marL="0" lvl="0" indent="0" algn="l" defTabSz="666750">
            <a:lnSpc>
              <a:spcPct val="90000"/>
            </a:lnSpc>
            <a:spcBef>
              <a:spcPct val="0"/>
            </a:spcBef>
            <a:spcAft>
              <a:spcPct val="35000"/>
            </a:spcAft>
            <a:buNone/>
          </a:pPr>
          <a:r>
            <a:rPr lang="en-IN" sz="1500" kern="1200" dirty="0"/>
            <a:t> 4. Add teacher. </a:t>
          </a:r>
        </a:p>
        <a:p>
          <a:pPr marL="0" lvl="0" indent="0" algn="l" defTabSz="666750">
            <a:lnSpc>
              <a:spcPct val="90000"/>
            </a:lnSpc>
            <a:spcBef>
              <a:spcPct val="0"/>
            </a:spcBef>
            <a:spcAft>
              <a:spcPct val="35000"/>
            </a:spcAft>
            <a:buNone/>
          </a:pPr>
          <a:r>
            <a:rPr lang="en-IN" sz="1500" kern="1200" dirty="0"/>
            <a:t> 5. Delete teacher. </a:t>
          </a:r>
        </a:p>
        <a:p>
          <a:pPr marL="0" lvl="0" indent="0" algn="l" defTabSz="666750">
            <a:lnSpc>
              <a:spcPct val="90000"/>
            </a:lnSpc>
            <a:spcBef>
              <a:spcPct val="0"/>
            </a:spcBef>
            <a:spcAft>
              <a:spcPct val="35000"/>
            </a:spcAft>
            <a:buNone/>
          </a:pPr>
          <a:r>
            <a:rPr lang="en-IN" sz="1500" kern="1200" dirty="0"/>
            <a:t> 6. Teacher’s Report. </a:t>
          </a:r>
        </a:p>
        <a:p>
          <a:pPr marL="0" lvl="0" indent="0" algn="l" defTabSz="666750">
            <a:lnSpc>
              <a:spcPct val="90000"/>
            </a:lnSpc>
            <a:spcBef>
              <a:spcPct val="0"/>
            </a:spcBef>
            <a:spcAft>
              <a:spcPct val="35000"/>
            </a:spcAft>
            <a:buNone/>
          </a:pPr>
          <a:r>
            <a:rPr lang="en-IN" sz="1500" kern="1200" dirty="0"/>
            <a:t> 7. Replacement Staff Finder.</a:t>
          </a:r>
        </a:p>
      </dsp:txBody>
      <dsp:txXfrm>
        <a:off x="1355" y="1759659"/>
        <a:ext cx="2501454" cy="2479283"/>
      </dsp:txXfrm>
    </dsp:sp>
    <dsp:sp modelId="{7598E861-E9F5-446F-A15F-5B571FB7FEB2}">
      <dsp:nvSpPr>
        <dsp:cNvPr id="0" name=""/>
        <dsp:cNvSpPr/>
      </dsp:nvSpPr>
      <dsp:spPr>
        <a:xfrm>
          <a:off x="2864996" y="1759659"/>
          <a:ext cx="2336780" cy="2178590"/>
        </a:xfrm>
        <a:prstGeom prst="rect">
          <a:avLst/>
        </a:prstGeom>
        <a:gradFill rotWithShape="0">
          <a:gsLst>
            <a:gs pos="0">
              <a:schemeClr val="dk2">
                <a:hueOff val="0"/>
                <a:satOff val="0"/>
                <a:lumOff val="0"/>
                <a:alphaOff val="0"/>
                <a:tint val="64000"/>
                <a:lumMod val="118000"/>
              </a:schemeClr>
            </a:gs>
            <a:gs pos="100000">
              <a:schemeClr val="dk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a:t>Teacher’s Login.</a:t>
          </a:r>
          <a:r>
            <a:rPr lang="en-IN" sz="1500" kern="1200"/>
            <a:t> </a:t>
          </a:r>
        </a:p>
        <a:p>
          <a:pPr marL="0" lvl="0" indent="0" algn="l" defTabSz="666750">
            <a:lnSpc>
              <a:spcPct val="90000"/>
            </a:lnSpc>
            <a:spcBef>
              <a:spcPct val="0"/>
            </a:spcBef>
            <a:spcAft>
              <a:spcPct val="35000"/>
            </a:spcAft>
            <a:buNone/>
          </a:pPr>
          <a:r>
            <a:rPr lang="en-IN" sz="1500" kern="1200"/>
            <a:t> 1. Timetable. </a:t>
          </a:r>
        </a:p>
        <a:p>
          <a:pPr marL="0" lvl="0" indent="0" algn="l" defTabSz="666750">
            <a:lnSpc>
              <a:spcPct val="90000"/>
            </a:lnSpc>
            <a:spcBef>
              <a:spcPct val="0"/>
            </a:spcBef>
            <a:spcAft>
              <a:spcPct val="35000"/>
            </a:spcAft>
            <a:buNone/>
          </a:pPr>
          <a:r>
            <a:rPr lang="en-IN" sz="1500" kern="1200"/>
            <a:t> 2. Student’s marks. </a:t>
          </a:r>
        </a:p>
        <a:p>
          <a:pPr marL="0" lvl="0" indent="0" algn="l" defTabSz="666750">
            <a:lnSpc>
              <a:spcPct val="90000"/>
            </a:lnSpc>
            <a:spcBef>
              <a:spcPct val="0"/>
            </a:spcBef>
            <a:spcAft>
              <a:spcPct val="35000"/>
            </a:spcAft>
            <a:buNone/>
          </a:pPr>
          <a:r>
            <a:rPr lang="en-IN" sz="1500" kern="1200"/>
            <a:t> 3. Student’s attendance. </a:t>
          </a:r>
        </a:p>
        <a:p>
          <a:pPr marL="0" lvl="0" indent="0" algn="l" defTabSz="666750">
            <a:lnSpc>
              <a:spcPct val="90000"/>
            </a:lnSpc>
            <a:spcBef>
              <a:spcPct val="0"/>
            </a:spcBef>
            <a:spcAft>
              <a:spcPct val="35000"/>
            </a:spcAft>
            <a:buNone/>
          </a:pPr>
          <a:r>
            <a:rPr lang="en-IN" sz="1500" kern="1200"/>
            <a:t> 4. All students detail. </a:t>
          </a:r>
        </a:p>
        <a:p>
          <a:pPr marL="0" lvl="0" indent="0" algn="l" defTabSz="666750">
            <a:lnSpc>
              <a:spcPct val="90000"/>
            </a:lnSpc>
            <a:spcBef>
              <a:spcPct val="0"/>
            </a:spcBef>
            <a:spcAft>
              <a:spcPct val="35000"/>
            </a:spcAft>
            <a:buNone/>
          </a:pPr>
          <a:r>
            <a:rPr lang="en-IN" sz="1500" kern="1200"/>
            <a:t> 5. Change student course.</a:t>
          </a:r>
        </a:p>
      </dsp:txBody>
      <dsp:txXfrm>
        <a:off x="2864996" y="1759659"/>
        <a:ext cx="2336780" cy="2178590"/>
      </dsp:txXfrm>
    </dsp:sp>
    <dsp:sp modelId="{DEE192CF-A077-4B6C-9256-7C1A8EF35C13}">
      <dsp:nvSpPr>
        <dsp:cNvPr id="0" name=""/>
        <dsp:cNvSpPr/>
      </dsp:nvSpPr>
      <dsp:spPr>
        <a:xfrm>
          <a:off x="5563964" y="1759659"/>
          <a:ext cx="2123796" cy="2186757"/>
        </a:xfrm>
        <a:prstGeom prst="rect">
          <a:avLst/>
        </a:prstGeom>
        <a:gradFill rotWithShape="0">
          <a:gsLst>
            <a:gs pos="0">
              <a:schemeClr val="dk2">
                <a:hueOff val="0"/>
                <a:satOff val="0"/>
                <a:lumOff val="0"/>
                <a:alphaOff val="0"/>
                <a:tint val="64000"/>
                <a:lumMod val="118000"/>
              </a:schemeClr>
            </a:gs>
            <a:gs pos="100000">
              <a:schemeClr val="dk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t>Student’s Login.</a:t>
          </a:r>
          <a:r>
            <a:rPr lang="en-IN" sz="1500" kern="1200" dirty="0"/>
            <a:t> </a:t>
          </a:r>
        </a:p>
        <a:p>
          <a:pPr marL="0" lvl="0" indent="0" algn="l" defTabSz="666750">
            <a:lnSpc>
              <a:spcPct val="90000"/>
            </a:lnSpc>
            <a:spcBef>
              <a:spcPct val="0"/>
            </a:spcBef>
            <a:spcAft>
              <a:spcPct val="35000"/>
            </a:spcAft>
            <a:buNone/>
          </a:pPr>
          <a:r>
            <a:rPr lang="en-IN" sz="1500" kern="1200" dirty="0"/>
            <a:t> 1. Timetable. </a:t>
          </a:r>
        </a:p>
        <a:p>
          <a:pPr marL="0" lvl="0" indent="0" algn="l" defTabSz="666750">
            <a:lnSpc>
              <a:spcPct val="90000"/>
            </a:lnSpc>
            <a:spcBef>
              <a:spcPct val="0"/>
            </a:spcBef>
            <a:spcAft>
              <a:spcPct val="35000"/>
            </a:spcAft>
            <a:buNone/>
          </a:pPr>
          <a:r>
            <a:rPr lang="en-IN" sz="1500" kern="1200" dirty="0"/>
            <a:t> 2. Attendance. </a:t>
          </a:r>
        </a:p>
        <a:p>
          <a:pPr marL="0" lvl="0" indent="0" algn="l" defTabSz="666750">
            <a:lnSpc>
              <a:spcPct val="90000"/>
            </a:lnSpc>
            <a:spcBef>
              <a:spcPct val="0"/>
            </a:spcBef>
            <a:spcAft>
              <a:spcPct val="35000"/>
            </a:spcAft>
            <a:buNone/>
          </a:pPr>
          <a:r>
            <a:rPr lang="en-IN" sz="1500" kern="1200" dirty="0"/>
            <a:t> 3. Test Results. </a:t>
          </a:r>
        </a:p>
        <a:p>
          <a:pPr marL="0" lvl="0" indent="0" algn="l" defTabSz="666750">
            <a:lnSpc>
              <a:spcPct val="90000"/>
            </a:lnSpc>
            <a:spcBef>
              <a:spcPct val="0"/>
            </a:spcBef>
            <a:spcAft>
              <a:spcPct val="35000"/>
            </a:spcAft>
            <a:buNone/>
          </a:pPr>
          <a:r>
            <a:rPr lang="en-IN" sz="1500" kern="1200" dirty="0"/>
            <a:t> 4. Pay Fees </a:t>
          </a:r>
        </a:p>
        <a:p>
          <a:pPr marL="0" lvl="0" indent="0" algn="l" defTabSz="666750">
            <a:lnSpc>
              <a:spcPct val="90000"/>
            </a:lnSpc>
            <a:spcBef>
              <a:spcPct val="0"/>
            </a:spcBef>
            <a:spcAft>
              <a:spcPct val="35000"/>
            </a:spcAft>
            <a:buNone/>
          </a:pPr>
          <a:r>
            <a:rPr lang="en-IN" sz="1500" kern="1200" dirty="0"/>
            <a:t> 5. Register for  Courses.</a:t>
          </a:r>
        </a:p>
      </dsp:txBody>
      <dsp:txXfrm>
        <a:off x="5563964" y="1759659"/>
        <a:ext cx="2123796" cy="21867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C313B-CECC-4222-8576-0F6DF64FDDB9}" type="datetimeFigureOut">
              <a:rPr lang="en-IN" smtClean="0"/>
              <a:t>11-10-2018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CD940-825C-4D2C-9D6D-409B81BAE724}" type="slidenum">
              <a:rPr lang="en-IN" smtClean="0"/>
              <a:t>‹#›</a:t>
            </a:fld>
            <a:endParaRPr lang="en-IN"/>
          </a:p>
        </p:txBody>
      </p:sp>
    </p:spTree>
    <p:extLst>
      <p:ext uri="{BB962C8B-B14F-4D97-AF65-F5344CB8AC3E}">
        <p14:creationId xmlns:p14="http://schemas.microsoft.com/office/powerpoint/2010/main" val="1084772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03CD940-825C-4D2C-9D6D-409B81BAE724}" type="slidenum">
              <a:rPr lang="en-IN" smtClean="0"/>
              <a:t>12</a:t>
            </a:fld>
            <a:endParaRPr lang="en-IN"/>
          </a:p>
        </p:txBody>
      </p:sp>
    </p:spTree>
    <p:extLst>
      <p:ext uri="{BB962C8B-B14F-4D97-AF65-F5344CB8AC3E}">
        <p14:creationId xmlns:p14="http://schemas.microsoft.com/office/powerpoint/2010/main" val="889103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160151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74D56B-0FB3-4361-B3F9-F08E7A608DAF}" type="datetimeFigureOut">
              <a:rPr lang="en-IN" smtClean="0"/>
              <a:t>11-10-2018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135626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1025251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1390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150418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56979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3712796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30821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190714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63639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42860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74D56B-0FB3-4361-B3F9-F08E7A608DAF}" type="datetimeFigureOut">
              <a:rPr lang="en-IN" smtClean="0"/>
              <a:t>11-10-2018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96179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74D56B-0FB3-4361-B3F9-F08E7A608DAF}" type="datetimeFigureOut">
              <a:rPr lang="en-IN" smtClean="0"/>
              <a:t>11-10-2018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45120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349371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211198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E74D56B-0FB3-4361-B3F9-F08E7A608DAF}" type="datetimeFigureOut">
              <a:rPr lang="en-IN" smtClean="0"/>
              <a:t>11-10-2018</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133619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74D56B-0FB3-4361-B3F9-F08E7A608DAF}" type="datetimeFigureOut">
              <a:rPr lang="en-IN" smtClean="0"/>
              <a:t>11-10-2018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08118-5B34-4361-B40A-21B73620255D}" type="slidenum">
              <a:rPr lang="en-IN" smtClean="0"/>
              <a:t>‹#›</a:t>
            </a:fld>
            <a:endParaRPr lang="en-IN"/>
          </a:p>
        </p:txBody>
      </p:sp>
    </p:spTree>
    <p:extLst>
      <p:ext uri="{BB962C8B-B14F-4D97-AF65-F5344CB8AC3E}">
        <p14:creationId xmlns:p14="http://schemas.microsoft.com/office/powerpoint/2010/main" val="334099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E74D56B-0FB3-4361-B3F9-F08E7A608DAF}" type="datetimeFigureOut">
              <a:rPr lang="en-IN" smtClean="0"/>
              <a:t>11-10-2018</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C508118-5B34-4361-B40A-21B73620255D}" type="slidenum">
              <a:rPr lang="en-IN" smtClean="0"/>
              <a:t>‹#›</a:t>
            </a:fld>
            <a:endParaRPr lang="en-IN"/>
          </a:p>
        </p:txBody>
      </p:sp>
    </p:spTree>
    <p:extLst>
      <p:ext uri="{BB962C8B-B14F-4D97-AF65-F5344CB8AC3E}">
        <p14:creationId xmlns:p14="http://schemas.microsoft.com/office/powerpoint/2010/main" val="169410745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462" y="293787"/>
            <a:ext cx="11014365" cy="2862322"/>
          </a:xfrm>
          <a:prstGeom prst="rect">
            <a:avLst/>
          </a:prstGeom>
          <a:noFill/>
        </p:spPr>
        <p:txBody>
          <a:bodyPr wrap="square" rtlCol="0">
            <a:spAutoFit/>
          </a:bodyPr>
          <a:lstStyle/>
          <a:p>
            <a:r>
              <a:rPr lang="en-IN" sz="6000" dirty="0">
                <a:latin typeface="Adobe Ming Std L" panose="02020300000000000000" pitchFamily="18" charset="-128"/>
                <a:ea typeface="Adobe Ming Std L" panose="02020300000000000000" pitchFamily="18" charset="-128"/>
              </a:rPr>
              <a:t>COLLEGE</a:t>
            </a:r>
          </a:p>
          <a:p>
            <a:r>
              <a:rPr lang="en-IN" sz="6000" dirty="0">
                <a:latin typeface="Adobe Ming Std L" panose="02020300000000000000" pitchFamily="18" charset="-128"/>
                <a:ea typeface="Adobe Ming Std L" panose="02020300000000000000" pitchFamily="18" charset="-128"/>
              </a:rPr>
              <a:t>MANAGEMENT</a:t>
            </a:r>
          </a:p>
          <a:p>
            <a:r>
              <a:rPr lang="en-IN" sz="6000" dirty="0">
                <a:latin typeface="Adobe Ming Std L" panose="02020300000000000000" pitchFamily="18" charset="-128"/>
                <a:ea typeface="Adobe Ming Std L" panose="02020300000000000000" pitchFamily="18" charset="-128"/>
              </a:rPr>
              <a:t>SYSTEM</a:t>
            </a:r>
          </a:p>
        </p:txBody>
      </p:sp>
      <p:sp>
        <p:nvSpPr>
          <p:cNvPr id="3" name="TextBox 2"/>
          <p:cNvSpPr txBox="1"/>
          <p:nvPr/>
        </p:nvSpPr>
        <p:spPr>
          <a:xfrm>
            <a:off x="7543801" y="3329913"/>
            <a:ext cx="3574473" cy="2000548"/>
          </a:xfrm>
          <a:prstGeom prst="rect">
            <a:avLst/>
          </a:prstGeom>
          <a:noFill/>
        </p:spPr>
        <p:txBody>
          <a:bodyPr wrap="square" rtlCol="0">
            <a:spAutoFit/>
          </a:bodyPr>
          <a:lstStyle/>
          <a:p>
            <a:r>
              <a:rPr lang="en-IN" sz="2800" dirty="0">
                <a:latin typeface="Adobe Fangsong Std R" panose="02020400000000000000" pitchFamily="18" charset="-128"/>
                <a:ea typeface="Adobe Fangsong Std R" panose="02020400000000000000" pitchFamily="18" charset="-128"/>
              </a:rPr>
              <a:t>Prepared by:</a:t>
            </a:r>
          </a:p>
          <a:p>
            <a:pPr marL="742950" lvl="1" indent="-285750">
              <a:buFont typeface="Arial" panose="020B0604020202020204" pitchFamily="34" charset="0"/>
              <a:buChar char="•"/>
            </a:pPr>
            <a:r>
              <a:rPr lang="en-IN" sz="2400" dirty="0">
                <a:latin typeface="Adobe Fangsong Std R" panose="02020400000000000000" pitchFamily="18" charset="-128"/>
                <a:ea typeface="Adobe Fangsong Std R" panose="02020400000000000000" pitchFamily="18" charset="-128"/>
              </a:rPr>
              <a:t> Anmol </a:t>
            </a:r>
            <a:r>
              <a:rPr lang="en-IN" sz="2400" dirty="0" err="1">
                <a:latin typeface="Adobe Fangsong Std R" panose="02020400000000000000" pitchFamily="18" charset="-128"/>
                <a:ea typeface="Adobe Fangsong Std R" panose="02020400000000000000" pitchFamily="18" charset="-128"/>
              </a:rPr>
              <a:t>Majithia</a:t>
            </a:r>
            <a:endParaRPr lang="en-IN" sz="2400" dirty="0">
              <a:latin typeface="Adobe Fangsong Std R" panose="02020400000000000000" pitchFamily="18" charset="-128"/>
              <a:ea typeface="Adobe Fangsong Std R" panose="02020400000000000000" pitchFamily="18" charset="-128"/>
            </a:endParaRPr>
          </a:p>
          <a:p>
            <a:pPr marL="742950" lvl="1" indent="-285750">
              <a:buFont typeface="Arial" panose="020B0604020202020204" pitchFamily="34" charset="0"/>
              <a:buChar char="•"/>
            </a:pP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Anooj</a:t>
            </a: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Sarvankar</a:t>
            </a:r>
            <a:endParaRPr lang="en-IN" sz="2400" dirty="0">
              <a:latin typeface="Adobe Fangsong Std R" panose="02020400000000000000" pitchFamily="18" charset="-128"/>
              <a:ea typeface="Adobe Fangsong Std R" panose="02020400000000000000" pitchFamily="18" charset="-128"/>
            </a:endParaRPr>
          </a:p>
          <a:p>
            <a:pPr marL="742950" lvl="1" indent="-285750">
              <a:buFont typeface="Arial" panose="020B0604020202020204" pitchFamily="34" charset="0"/>
              <a:buChar char="•"/>
            </a:pP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Janhvi</a:t>
            </a: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Naik</a:t>
            </a:r>
            <a:endParaRPr lang="en-IN" sz="2400" dirty="0">
              <a:latin typeface="Adobe Fangsong Std R" panose="02020400000000000000" pitchFamily="18" charset="-128"/>
              <a:ea typeface="Adobe Fangsong Std R" panose="02020400000000000000" pitchFamily="18" charset="-128"/>
            </a:endParaRPr>
          </a:p>
          <a:p>
            <a:pPr marL="742950" lvl="1" indent="-285750">
              <a:buFont typeface="Arial" panose="020B0604020202020204" pitchFamily="34" charset="0"/>
              <a:buChar char="•"/>
            </a:pP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Nimali</a:t>
            </a:r>
            <a:r>
              <a:rPr lang="en-IN" sz="2400" dirty="0">
                <a:latin typeface="Adobe Fangsong Std R" panose="02020400000000000000" pitchFamily="18" charset="-128"/>
                <a:ea typeface="Adobe Fangsong Std R" panose="02020400000000000000" pitchFamily="18" charset="-128"/>
              </a:rPr>
              <a:t> </a:t>
            </a:r>
            <a:r>
              <a:rPr lang="en-IN" sz="2400" dirty="0" err="1">
                <a:latin typeface="Adobe Fangsong Std R" panose="02020400000000000000" pitchFamily="18" charset="-128"/>
                <a:ea typeface="Adobe Fangsong Std R" panose="02020400000000000000" pitchFamily="18" charset="-128"/>
              </a:rPr>
              <a:t>Keny</a:t>
            </a:r>
            <a:endParaRPr lang="en-IN" sz="2400" dirty="0">
              <a:latin typeface="Adobe Fangsong Std R" panose="02020400000000000000" pitchFamily="18" charset="-128"/>
              <a:ea typeface="Adobe Fangsong Std R" panose="02020400000000000000" pitchFamily="18" charset="-128"/>
            </a:endParaRPr>
          </a:p>
        </p:txBody>
      </p:sp>
      <p:sp>
        <p:nvSpPr>
          <p:cNvPr id="4" name="TextBox 3"/>
          <p:cNvSpPr txBox="1"/>
          <p:nvPr/>
        </p:nvSpPr>
        <p:spPr>
          <a:xfrm>
            <a:off x="654629" y="5504265"/>
            <a:ext cx="6889172" cy="704969"/>
          </a:xfrm>
          <a:prstGeom prst="rect">
            <a:avLst/>
          </a:prstGeom>
          <a:noFill/>
        </p:spPr>
        <p:txBody>
          <a:bodyPr wrap="square" rtlCol="0">
            <a:spAutoFit/>
          </a:bodyPr>
          <a:lstStyle/>
          <a:p>
            <a:r>
              <a:rPr lang="en-IN" sz="2000" dirty="0">
                <a:latin typeface="Adobe Fangsong Std R" panose="02020400000000000000" pitchFamily="18" charset="-128"/>
                <a:ea typeface="Adobe Fangsong Std R" panose="02020400000000000000" pitchFamily="18" charset="-128"/>
              </a:rPr>
              <a:t>Trainer: Ramkumar Sir.</a:t>
            </a:r>
          </a:p>
          <a:p>
            <a:r>
              <a:rPr lang="en-IN" sz="2000" dirty="0">
                <a:latin typeface="Adobe Fangsong Std R" panose="02020400000000000000" pitchFamily="18" charset="-128"/>
                <a:ea typeface="Adobe Fangsong Std R" panose="02020400000000000000" pitchFamily="18" charset="-128"/>
              </a:rPr>
              <a:t>             Ramkumar.k999@gmail.com(9701153333)</a:t>
            </a:r>
          </a:p>
        </p:txBody>
      </p:sp>
      <p:graphicFrame>
        <p:nvGraphicFramePr>
          <p:cNvPr id="6" name="Table 5"/>
          <p:cNvGraphicFramePr>
            <a:graphicFrameLocks noGrp="1"/>
          </p:cNvGraphicFramePr>
          <p:nvPr>
            <p:extLst>
              <p:ext uri="{D42A27DB-BD31-4B8C-83A1-F6EECF244321}">
                <p14:modId xmlns:p14="http://schemas.microsoft.com/office/powerpoint/2010/main" val="2715244747"/>
              </p:ext>
            </p:extLst>
          </p:nvPr>
        </p:nvGraphicFramePr>
        <p:xfrm>
          <a:off x="384460" y="5504265"/>
          <a:ext cx="6488546" cy="753307"/>
        </p:xfrm>
        <a:graphic>
          <a:graphicData uri="http://schemas.openxmlformats.org/drawingml/2006/table">
            <a:tbl>
              <a:tblPr firstRow="1" bandRow="1">
                <a:tableStyleId>{9D7B26C5-4107-4FEC-AEDC-1716B250A1EF}</a:tableStyleId>
              </a:tblPr>
              <a:tblGrid>
                <a:gridCol w="6488546">
                  <a:extLst>
                    <a:ext uri="{9D8B030D-6E8A-4147-A177-3AD203B41FA5}">
                      <a16:colId xmlns:a16="http://schemas.microsoft.com/office/drawing/2014/main" val="20000"/>
                    </a:ext>
                  </a:extLst>
                </a:gridCol>
              </a:tblGrid>
              <a:tr h="753307">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201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70" y="837665"/>
            <a:ext cx="12271664" cy="486929"/>
          </a:xfrm>
        </p:spPr>
        <p:txBody>
          <a:bodyPr>
            <a:normAutofit fontScale="90000"/>
          </a:bodyPr>
          <a:lstStyle/>
          <a:p>
            <a:pPr algn="ctr"/>
            <a:r>
              <a:rPr lang="en-IN" dirty="0">
                <a:latin typeface="Adobe Devanagari" panose="02040503050201020203" pitchFamily="18" charset="0"/>
                <a:cs typeface="Adobe Devanagari" panose="02040503050201020203" pitchFamily="18" charset="0"/>
              </a:rPr>
              <a:t>Modular Description:</a:t>
            </a:r>
            <a:br>
              <a:rPr lang="en-IN" dirty="0">
                <a:latin typeface="Adobe Devanagari" panose="02040503050201020203" pitchFamily="18" charset="0"/>
                <a:cs typeface="Adobe Devanagari" panose="02040503050201020203" pitchFamily="18" charset="0"/>
              </a:rPr>
            </a:br>
            <a:br>
              <a:rPr lang="en-IN" dirty="0">
                <a:latin typeface="Adobe Devanagari" panose="02040503050201020203" pitchFamily="18" charset="0"/>
                <a:cs typeface="Adobe Devanagari" panose="02040503050201020203" pitchFamily="18" charset="0"/>
              </a:rPr>
            </a:br>
            <a:endParaRPr lang="en-IN" dirty="0">
              <a:latin typeface="Adobe Devanagari" panose="02040503050201020203" pitchFamily="18" charset="0"/>
              <a:cs typeface="Adobe Devanagari" panose="02040503050201020203" pitchFamily="18" charset="0"/>
            </a:endParaRPr>
          </a:p>
        </p:txBody>
      </p:sp>
      <p:sp>
        <p:nvSpPr>
          <p:cNvPr id="7" name="TextBox 6"/>
          <p:cNvSpPr txBox="1"/>
          <p:nvPr/>
        </p:nvSpPr>
        <p:spPr>
          <a:xfrm>
            <a:off x="3858482" y="1324594"/>
            <a:ext cx="4156364" cy="1938992"/>
          </a:xfrm>
          <a:prstGeom prst="rect">
            <a:avLst/>
          </a:prstGeom>
          <a:noFill/>
        </p:spPr>
        <p:txBody>
          <a:bodyPr wrap="square" rtlCol="0">
            <a:spAutoFit/>
          </a:bodyPr>
          <a:lstStyle/>
          <a:p>
            <a:pPr marL="457200" indent="-457200">
              <a:buFont typeface="Courier New" panose="02070309020205020404" pitchFamily="49" charset="0"/>
              <a:buChar char="o"/>
            </a:pPr>
            <a:r>
              <a:rPr lang="en-IN" sz="2800" dirty="0">
                <a:latin typeface="Adobe Devanagari" panose="02040503050201020203" pitchFamily="18" charset="0"/>
                <a:cs typeface="Adobe Devanagari" panose="02040503050201020203" pitchFamily="18" charset="0"/>
              </a:rPr>
              <a:t>Welcome Page.	</a:t>
            </a:r>
          </a:p>
          <a:p>
            <a:pPr lvl="2">
              <a:buFont typeface="Wingdings" panose="05000000000000000000" pitchFamily="2" charset="2"/>
              <a:buChar char="Ø"/>
            </a:pPr>
            <a:r>
              <a:rPr lang="en-IN" sz="2000" dirty="0">
                <a:latin typeface="Adobe Devanagari" panose="02040503050201020203" pitchFamily="18" charset="0"/>
                <a:cs typeface="Adobe Devanagari" panose="02040503050201020203" pitchFamily="18" charset="0"/>
              </a:rPr>
              <a:t> </a:t>
            </a:r>
            <a:r>
              <a:rPr lang="en-IN" sz="2400" dirty="0">
                <a:latin typeface="Adobe Devanagari" panose="02040503050201020203" pitchFamily="18" charset="0"/>
                <a:cs typeface="Adobe Devanagari" panose="02040503050201020203" pitchFamily="18" charset="0"/>
              </a:rPr>
              <a:t>Contact Us.</a:t>
            </a:r>
          </a:p>
          <a:p>
            <a:pPr lvl="2">
              <a:buFont typeface="Wingdings" panose="05000000000000000000" pitchFamily="2" charset="2"/>
              <a:buChar char="Ø"/>
            </a:pPr>
            <a:r>
              <a:rPr lang="en-IN" sz="2400" dirty="0">
                <a:latin typeface="Adobe Devanagari" panose="02040503050201020203" pitchFamily="18" charset="0"/>
                <a:cs typeface="Adobe Devanagari" panose="02040503050201020203" pitchFamily="18" charset="0"/>
              </a:rPr>
              <a:t>About Us.</a:t>
            </a:r>
          </a:p>
          <a:p>
            <a:pPr lvl="2">
              <a:buFont typeface="Wingdings" panose="05000000000000000000" pitchFamily="2" charset="2"/>
              <a:buChar char="Ø"/>
            </a:pPr>
            <a:r>
              <a:rPr lang="en-IN" sz="2400" dirty="0">
                <a:latin typeface="Adobe Devanagari" panose="02040503050201020203" pitchFamily="18" charset="0"/>
                <a:cs typeface="Adobe Devanagari" panose="02040503050201020203" pitchFamily="18" charset="0"/>
              </a:rPr>
              <a:t>Login.</a:t>
            </a:r>
          </a:p>
          <a:p>
            <a:endParaRPr lang="en-IN" sz="2000" dirty="0"/>
          </a:p>
        </p:txBody>
      </p:sp>
      <p:sp>
        <p:nvSpPr>
          <p:cNvPr id="8" name="TextBox 7">
            <a:extLst>
              <a:ext uri="{FF2B5EF4-FFF2-40B4-BE49-F238E27FC236}">
                <a16:creationId xmlns:a16="http://schemas.microsoft.com/office/drawing/2014/main" id="{B97FD2B8-537F-45BF-8B70-B8EBF0773018}"/>
              </a:ext>
            </a:extLst>
          </p:cNvPr>
          <p:cNvSpPr txBox="1"/>
          <p:nvPr/>
        </p:nvSpPr>
        <p:spPr>
          <a:xfrm>
            <a:off x="2911152" y="156445"/>
            <a:ext cx="9190653" cy="769441"/>
          </a:xfrm>
          <a:prstGeom prst="rect">
            <a:avLst/>
          </a:prstGeom>
          <a:noFill/>
        </p:spPr>
        <p:txBody>
          <a:bodyPr wrap="square" rtlCol="0">
            <a:spAutoFit/>
          </a:bodyPr>
          <a:lstStyle/>
          <a:p>
            <a:r>
              <a:rPr lang="en-US" sz="4400" dirty="0"/>
              <a:t>4.SYSTEM IMPLEMENTATION:</a:t>
            </a:r>
            <a:endParaRPr lang="en-IN" sz="4400" dirty="0"/>
          </a:p>
        </p:txBody>
      </p:sp>
      <p:graphicFrame>
        <p:nvGraphicFramePr>
          <p:cNvPr id="9" name="Diagram 8">
            <a:extLst>
              <a:ext uri="{FF2B5EF4-FFF2-40B4-BE49-F238E27FC236}">
                <a16:creationId xmlns:a16="http://schemas.microsoft.com/office/drawing/2014/main" id="{F5774C6C-3BEB-40CC-8F0F-2DC6AEA448FC}"/>
              </a:ext>
            </a:extLst>
          </p:cNvPr>
          <p:cNvGraphicFramePr/>
          <p:nvPr>
            <p:extLst>
              <p:ext uri="{D42A27DB-BD31-4B8C-83A1-F6EECF244321}">
                <p14:modId xmlns:p14="http://schemas.microsoft.com/office/powerpoint/2010/main" val="3953090304"/>
              </p:ext>
            </p:extLst>
          </p:nvPr>
        </p:nvGraphicFramePr>
        <p:xfrm>
          <a:off x="1454883" y="2294090"/>
          <a:ext cx="7689116" cy="5113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26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67" y="511712"/>
            <a:ext cx="5991225" cy="3886200"/>
          </a:xfrm>
          <a:prstGeom prst="rect">
            <a:avLst/>
          </a:prstGeom>
        </p:spPr>
      </p:pic>
      <p:sp>
        <p:nvSpPr>
          <p:cNvPr id="4" name="TextBox 3"/>
          <p:cNvSpPr txBox="1"/>
          <p:nvPr/>
        </p:nvSpPr>
        <p:spPr>
          <a:xfrm>
            <a:off x="6296892" y="1535590"/>
            <a:ext cx="5895108" cy="2862322"/>
          </a:xfrm>
          <a:prstGeom prst="rect">
            <a:avLst/>
          </a:prstGeom>
          <a:noFill/>
        </p:spPr>
        <p:txBody>
          <a:bodyPr wrap="square" rtlCol="0">
            <a:spAutoFit/>
          </a:bodyPr>
          <a:lstStyle/>
          <a:p>
            <a:r>
              <a:rPr lang="en-IN" dirty="0"/>
              <a:t>Opening Page:</a:t>
            </a:r>
          </a:p>
          <a:p>
            <a:r>
              <a:rPr lang="en-IN" dirty="0"/>
              <a:t>It consists of :</a:t>
            </a:r>
          </a:p>
          <a:p>
            <a:pPr marL="285750" indent="-285750">
              <a:buFont typeface="Courier New" panose="02070309020205020404" pitchFamily="49" charset="0"/>
              <a:buChar char="o"/>
            </a:pPr>
            <a:r>
              <a:rPr lang="en-IN" dirty="0"/>
              <a:t>Contact us.</a:t>
            </a:r>
          </a:p>
          <a:p>
            <a:pPr marL="285750" indent="-285750">
              <a:buFont typeface="Courier New" panose="02070309020205020404" pitchFamily="49" charset="0"/>
              <a:buChar char="o"/>
            </a:pPr>
            <a:r>
              <a:rPr lang="en-IN" dirty="0"/>
              <a:t>About us.</a:t>
            </a:r>
          </a:p>
          <a:p>
            <a:pPr marL="285750" indent="-285750">
              <a:buFont typeface="Courier New" panose="02070309020205020404" pitchFamily="49" charset="0"/>
              <a:buChar char="o"/>
            </a:pPr>
            <a:r>
              <a:rPr lang="en-IN" dirty="0"/>
              <a:t>Login.</a:t>
            </a:r>
          </a:p>
          <a:p>
            <a:endParaRPr lang="en-IN" dirty="0"/>
          </a:p>
          <a:p>
            <a:r>
              <a:rPr lang="en-IN" dirty="0"/>
              <a:t>- “Contact us” : simply contains the ways to reach and contact the College.</a:t>
            </a:r>
          </a:p>
          <a:p>
            <a:endParaRPr lang="en-IN" dirty="0"/>
          </a:p>
          <a:p>
            <a:r>
              <a:rPr lang="en-IN" dirty="0"/>
              <a:t>- “About us” : to know more about the college.</a:t>
            </a:r>
          </a:p>
        </p:txBody>
      </p:sp>
      <p:sp>
        <p:nvSpPr>
          <p:cNvPr id="5" name="TextBox 4"/>
          <p:cNvSpPr txBox="1"/>
          <p:nvPr/>
        </p:nvSpPr>
        <p:spPr>
          <a:xfrm>
            <a:off x="6296892" y="342900"/>
            <a:ext cx="5425348" cy="1077218"/>
          </a:xfrm>
          <a:prstGeom prst="rect">
            <a:avLst/>
          </a:prstGeom>
          <a:noFill/>
        </p:spPr>
        <p:txBody>
          <a:bodyPr wrap="square" rtlCol="0">
            <a:spAutoFit/>
          </a:bodyPr>
          <a:lstStyle/>
          <a:p>
            <a:r>
              <a:rPr lang="en-IN" sz="3200" dirty="0"/>
              <a:t>Module 1</a:t>
            </a:r>
          </a:p>
          <a:p>
            <a:r>
              <a:rPr lang="en-IN" sz="3200" dirty="0"/>
              <a:t>(Main module):</a:t>
            </a:r>
          </a:p>
        </p:txBody>
      </p:sp>
      <p:sp>
        <p:nvSpPr>
          <p:cNvPr id="3" name="TextBox 2">
            <a:extLst>
              <a:ext uri="{FF2B5EF4-FFF2-40B4-BE49-F238E27FC236}">
                <a16:creationId xmlns:a16="http://schemas.microsoft.com/office/drawing/2014/main" id="{412A25F6-7303-427A-8E5E-DA498A652A63}"/>
              </a:ext>
            </a:extLst>
          </p:cNvPr>
          <p:cNvSpPr txBox="1"/>
          <p:nvPr/>
        </p:nvSpPr>
        <p:spPr>
          <a:xfrm>
            <a:off x="717452" y="4566724"/>
            <a:ext cx="11004788" cy="2031325"/>
          </a:xfrm>
          <a:prstGeom prst="rect">
            <a:avLst/>
          </a:prstGeom>
          <a:noFill/>
        </p:spPr>
        <p:txBody>
          <a:bodyPr wrap="square" rtlCol="0">
            <a:spAutoFit/>
          </a:bodyPr>
          <a:lstStyle/>
          <a:p>
            <a:r>
              <a:rPr lang="en-IN" dirty="0"/>
              <a:t>- “Login” Further consist of 3 modules:</a:t>
            </a:r>
          </a:p>
          <a:p>
            <a:pPr marL="342900" indent="-342900">
              <a:buFont typeface="+mj-lt"/>
              <a:buAutoNum type="arabicPeriod"/>
            </a:pPr>
            <a:r>
              <a:rPr lang="en-IN" dirty="0"/>
              <a:t>Admin</a:t>
            </a:r>
          </a:p>
          <a:p>
            <a:pPr marL="342900" indent="-342900">
              <a:buFont typeface="+mj-lt"/>
              <a:buAutoNum type="arabicPeriod"/>
            </a:pPr>
            <a:r>
              <a:rPr lang="en-IN" dirty="0"/>
              <a:t>Teacher	</a:t>
            </a:r>
          </a:p>
          <a:p>
            <a:pPr marL="342900" indent="-342900">
              <a:buFont typeface="+mj-lt"/>
              <a:buAutoNum type="arabicPeriod"/>
            </a:pPr>
            <a:r>
              <a:rPr lang="en-IN" dirty="0"/>
              <a:t>Student</a:t>
            </a:r>
          </a:p>
          <a:p>
            <a:r>
              <a:rPr lang="en-IN" dirty="0"/>
              <a:t>The next Module is chosen depending on the UID and Password entered</a:t>
            </a:r>
          </a:p>
          <a:p>
            <a:r>
              <a:rPr lang="en-IN" dirty="0"/>
              <a:t>All modules have their own Specifications. Each are explained in further slides.</a:t>
            </a:r>
          </a:p>
          <a:p>
            <a:endParaRPr lang="en-IN" dirty="0"/>
          </a:p>
        </p:txBody>
      </p:sp>
    </p:spTree>
    <p:extLst>
      <p:ext uri="{BB962C8B-B14F-4D97-AF65-F5344CB8AC3E}">
        <p14:creationId xmlns:p14="http://schemas.microsoft.com/office/powerpoint/2010/main" val="78072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78" y="2911185"/>
            <a:ext cx="5773449" cy="3781655"/>
          </a:xfrm>
          <a:prstGeom prst="rect">
            <a:avLst/>
          </a:prstGeom>
        </p:spPr>
      </p:pic>
      <p:pic>
        <p:nvPicPr>
          <p:cNvPr id="3" name="Picture 2"/>
          <p:cNvPicPr>
            <a:picLocks noChangeAspect="1"/>
          </p:cNvPicPr>
          <p:nvPr/>
        </p:nvPicPr>
        <p:blipFill>
          <a:blip r:embed="rId4"/>
          <a:stretch>
            <a:fillRect/>
          </a:stretch>
        </p:blipFill>
        <p:spPr>
          <a:xfrm>
            <a:off x="6151419" y="163149"/>
            <a:ext cx="5620451" cy="3645853"/>
          </a:xfrm>
          <a:prstGeom prst="rect">
            <a:avLst/>
          </a:prstGeom>
        </p:spPr>
      </p:pic>
      <p:sp>
        <p:nvSpPr>
          <p:cNvPr id="4" name="TextBox 3"/>
          <p:cNvSpPr txBox="1"/>
          <p:nvPr/>
        </p:nvSpPr>
        <p:spPr>
          <a:xfrm>
            <a:off x="762433" y="311570"/>
            <a:ext cx="3892694" cy="2339102"/>
          </a:xfrm>
          <a:prstGeom prst="rect">
            <a:avLst/>
          </a:prstGeom>
          <a:noFill/>
        </p:spPr>
        <p:txBody>
          <a:bodyPr wrap="square" rtlCol="0">
            <a:spAutoFit/>
          </a:bodyPr>
          <a:lstStyle/>
          <a:p>
            <a:pPr algn="ctr"/>
            <a:r>
              <a:rPr lang="en-IN" sz="3600" dirty="0"/>
              <a:t>Contact Us:</a:t>
            </a:r>
          </a:p>
          <a:p>
            <a:pPr marL="342900" indent="-342900">
              <a:buFont typeface="Courier New" panose="02070309020205020404" pitchFamily="49" charset="0"/>
              <a:buChar char="o"/>
            </a:pPr>
            <a:r>
              <a:rPr lang="en-IN" sz="2200" dirty="0"/>
              <a:t>Address to reach the location</a:t>
            </a:r>
          </a:p>
          <a:p>
            <a:pPr marL="342900" indent="-342900">
              <a:buFont typeface="Courier New" panose="02070309020205020404" pitchFamily="49" charset="0"/>
              <a:buChar char="o"/>
            </a:pPr>
            <a:r>
              <a:rPr lang="en-IN" sz="2200" dirty="0"/>
              <a:t>Email and phone no. to contact the College in case any need</a:t>
            </a:r>
          </a:p>
        </p:txBody>
      </p:sp>
      <p:sp>
        <p:nvSpPr>
          <p:cNvPr id="5" name="TextBox 4"/>
          <p:cNvSpPr txBox="1"/>
          <p:nvPr/>
        </p:nvSpPr>
        <p:spPr>
          <a:xfrm>
            <a:off x="7656144" y="4199135"/>
            <a:ext cx="4294849" cy="2277547"/>
          </a:xfrm>
          <a:prstGeom prst="rect">
            <a:avLst/>
          </a:prstGeom>
          <a:noFill/>
        </p:spPr>
        <p:txBody>
          <a:bodyPr wrap="square" rtlCol="0">
            <a:spAutoFit/>
          </a:bodyPr>
          <a:lstStyle/>
          <a:p>
            <a:r>
              <a:rPr lang="en-IN" sz="3200" dirty="0"/>
              <a:t>About Us:</a:t>
            </a:r>
          </a:p>
          <a:p>
            <a:pPr marL="342900" indent="-342900">
              <a:buFont typeface="Courier New" panose="02070309020205020404" pitchFamily="49" charset="0"/>
              <a:buChar char="o"/>
            </a:pPr>
            <a:r>
              <a:rPr lang="en-IN" sz="2200" dirty="0"/>
              <a:t>To know about the college, their specification and to learn more about  the fields and course provided by the college.</a:t>
            </a:r>
          </a:p>
        </p:txBody>
      </p:sp>
      <p:sp>
        <p:nvSpPr>
          <p:cNvPr id="6" name="Right Arrow 5"/>
          <p:cNvSpPr/>
          <p:nvPr/>
        </p:nvSpPr>
        <p:spPr>
          <a:xfrm>
            <a:off x="4655127" y="1298864"/>
            <a:ext cx="1257300" cy="687211"/>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pic>
        <p:nvPicPr>
          <p:cNvPr id="7" name="Picture 6"/>
          <p:cNvPicPr>
            <a:picLocks noChangeAspect="1"/>
          </p:cNvPicPr>
          <p:nvPr/>
        </p:nvPicPr>
        <p:blipFill>
          <a:blip r:embed="rId5"/>
          <a:stretch>
            <a:fillRect/>
          </a:stretch>
        </p:blipFill>
        <p:spPr>
          <a:xfrm rot="10800000">
            <a:off x="6204349" y="4762513"/>
            <a:ext cx="1274174" cy="725487"/>
          </a:xfrm>
          <a:prstGeom prst="rect">
            <a:avLst/>
          </a:prstGeom>
        </p:spPr>
      </p:pic>
    </p:spTree>
    <p:extLst>
      <p:ext uri="{BB962C8B-B14F-4D97-AF65-F5344CB8AC3E}">
        <p14:creationId xmlns:p14="http://schemas.microsoft.com/office/powerpoint/2010/main" val="337297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827" y="1422835"/>
            <a:ext cx="7160491" cy="4603173"/>
          </a:xfrm>
          <a:prstGeom prst="rect">
            <a:avLst/>
          </a:prstGeom>
        </p:spPr>
      </p:pic>
      <p:sp>
        <p:nvSpPr>
          <p:cNvPr id="2" name="TextBox 1">
            <a:extLst>
              <a:ext uri="{FF2B5EF4-FFF2-40B4-BE49-F238E27FC236}">
                <a16:creationId xmlns:a16="http://schemas.microsoft.com/office/drawing/2014/main" id="{B05BB6E7-BD59-4103-8DBF-654A98CA911D}"/>
              </a:ext>
            </a:extLst>
          </p:cNvPr>
          <p:cNvSpPr txBox="1"/>
          <p:nvPr/>
        </p:nvSpPr>
        <p:spPr>
          <a:xfrm>
            <a:off x="1069145" y="281354"/>
            <a:ext cx="8707902" cy="707886"/>
          </a:xfrm>
          <a:prstGeom prst="rect">
            <a:avLst/>
          </a:prstGeom>
          <a:noFill/>
        </p:spPr>
        <p:txBody>
          <a:bodyPr wrap="square" rtlCol="0">
            <a:spAutoFit/>
          </a:bodyPr>
          <a:lstStyle/>
          <a:p>
            <a:pPr algn="ctr"/>
            <a:r>
              <a:rPr lang="en-IN" sz="4000" b="1" dirty="0"/>
              <a:t>Admin’s Portal</a:t>
            </a:r>
            <a:r>
              <a:rPr lang="en-IN" dirty="0"/>
              <a:t> </a:t>
            </a:r>
          </a:p>
        </p:txBody>
      </p:sp>
    </p:spTree>
    <p:extLst>
      <p:ext uri="{BB962C8B-B14F-4D97-AF65-F5344CB8AC3E}">
        <p14:creationId xmlns:p14="http://schemas.microsoft.com/office/powerpoint/2010/main" val="256132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461" y="1464070"/>
            <a:ext cx="11315703" cy="5355312"/>
          </a:xfrm>
          <a:prstGeom prst="rect">
            <a:avLst/>
          </a:prstGeom>
        </p:spPr>
        <p:txBody>
          <a:bodyPr wrap="square">
            <a:spAutoFit/>
          </a:bodyPr>
          <a:lstStyle/>
          <a:p>
            <a:r>
              <a:rPr lang="en-IN" dirty="0"/>
              <a:t>After you login with the admins login details, you get to see the following modules in it:</a:t>
            </a:r>
          </a:p>
          <a:p>
            <a:endParaRPr lang="en-IN" dirty="0"/>
          </a:p>
          <a:p>
            <a:pPr marL="285750" indent="-285750">
              <a:buFont typeface="Courier New" panose="02070309020205020404" pitchFamily="49" charset="0"/>
              <a:buChar char="o"/>
            </a:pPr>
            <a:r>
              <a:rPr lang="en-IN" u="sng" dirty="0"/>
              <a:t>Add Student: t</a:t>
            </a:r>
            <a:r>
              <a:rPr lang="en-IN" dirty="0"/>
              <a:t>o enrol a new admission. It would be directly added to the database.</a:t>
            </a:r>
          </a:p>
          <a:p>
            <a:pPr marL="285750" indent="-285750">
              <a:buFont typeface="Courier New" panose="02070309020205020404" pitchFamily="49" charset="0"/>
              <a:buChar char="o"/>
            </a:pPr>
            <a:r>
              <a:rPr lang="en-IN" u="sng" dirty="0"/>
              <a:t>Add Teacher</a:t>
            </a:r>
            <a:r>
              <a:rPr lang="en-IN" dirty="0"/>
              <a:t>: to enrol new teachers. It would be directly added to the database.</a:t>
            </a:r>
          </a:p>
          <a:p>
            <a:pPr marL="285750" indent="-285750">
              <a:buFont typeface="Courier New" panose="02070309020205020404" pitchFamily="49" charset="0"/>
              <a:buChar char="o"/>
            </a:pPr>
            <a:r>
              <a:rPr lang="en-IN" u="sng" dirty="0"/>
              <a:t>Delete Student</a:t>
            </a:r>
            <a:r>
              <a:rPr lang="en-IN" dirty="0"/>
              <a:t>: to delete the details of the student who has left the college, all the details would be deleted from each table of the database too.</a:t>
            </a:r>
          </a:p>
          <a:p>
            <a:pPr marL="285750" indent="-285750">
              <a:buFont typeface="Courier New" panose="02070309020205020404" pitchFamily="49" charset="0"/>
              <a:buChar char="o"/>
            </a:pPr>
            <a:r>
              <a:rPr lang="en-IN" u="sng" dirty="0"/>
              <a:t>Delete Teacher</a:t>
            </a:r>
            <a:r>
              <a:rPr lang="en-IN" dirty="0"/>
              <a:t>: to delete the details of the teacher, all the details would be deleted from each table of the database too.</a:t>
            </a:r>
          </a:p>
          <a:p>
            <a:pPr marL="285750" indent="-285750">
              <a:buFont typeface="Courier New" panose="02070309020205020404" pitchFamily="49" charset="0"/>
              <a:buChar char="o"/>
            </a:pPr>
            <a:r>
              <a:rPr lang="en-IN" u="sng" dirty="0"/>
              <a:t>Teacher’s Report:</a:t>
            </a:r>
            <a:r>
              <a:rPr lang="en-IN" dirty="0"/>
              <a:t> it provides you to see all the Teachers together. The Export button provided converts all the visible teachers details in an “.</a:t>
            </a:r>
            <a:r>
              <a:rPr lang="en-IN" dirty="0" err="1"/>
              <a:t>xls</a:t>
            </a:r>
            <a:r>
              <a:rPr lang="en-IN" dirty="0"/>
              <a:t>” file format</a:t>
            </a:r>
          </a:p>
          <a:p>
            <a:pPr marL="285750" indent="-285750">
              <a:buFont typeface="Courier New" panose="02070309020205020404" pitchFamily="49" charset="0"/>
              <a:buChar char="o"/>
            </a:pPr>
            <a:r>
              <a:rPr lang="en-IN" u="sng" dirty="0"/>
              <a:t>Student’s Report</a:t>
            </a:r>
            <a:r>
              <a:rPr lang="en-IN" dirty="0"/>
              <a:t>: it provides you to see all the students together. The Export button provided converts all the visible student details in an “.</a:t>
            </a:r>
            <a:r>
              <a:rPr lang="en-IN" dirty="0" err="1"/>
              <a:t>xls</a:t>
            </a:r>
            <a:r>
              <a:rPr lang="en-IN" dirty="0"/>
              <a:t>” file format</a:t>
            </a:r>
          </a:p>
          <a:p>
            <a:pPr marL="285750" indent="-285750">
              <a:buFont typeface="Courier New" panose="02070309020205020404" pitchFamily="49" charset="0"/>
              <a:buChar char="o"/>
            </a:pPr>
            <a:r>
              <a:rPr lang="en-IN" u="sng" dirty="0"/>
              <a:t>Replacement Staff Finder: </a:t>
            </a:r>
            <a:r>
              <a:rPr lang="en-IN" dirty="0"/>
              <a:t>Helps the admin to find teachers who are free in the given time slot to call upon as substitute teachers</a:t>
            </a:r>
          </a:p>
          <a:p>
            <a:endParaRPr lang="en-IN" dirty="0"/>
          </a:p>
          <a:p>
            <a:r>
              <a:rPr lang="en-IN" dirty="0"/>
              <a:t>Only admin is allowed to edit in these fields.</a:t>
            </a:r>
          </a:p>
          <a:p>
            <a:endParaRPr lang="en-IN" dirty="0"/>
          </a:p>
          <a:p>
            <a:endParaRPr lang="en-IN" dirty="0"/>
          </a:p>
          <a:p>
            <a:endParaRPr lang="en-IN" dirty="0"/>
          </a:p>
        </p:txBody>
      </p:sp>
      <p:sp>
        <p:nvSpPr>
          <p:cNvPr id="3" name="Rectangle 2"/>
          <p:cNvSpPr/>
          <p:nvPr/>
        </p:nvSpPr>
        <p:spPr>
          <a:xfrm>
            <a:off x="384461" y="282925"/>
            <a:ext cx="4262705" cy="769441"/>
          </a:xfrm>
          <a:prstGeom prst="rect">
            <a:avLst/>
          </a:prstGeom>
        </p:spPr>
        <p:txBody>
          <a:bodyPr wrap="none">
            <a:spAutoFit/>
          </a:bodyPr>
          <a:lstStyle/>
          <a:p>
            <a:r>
              <a:rPr lang="en-IN" sz="4400" dirty="0"/>
              <a:t>Admin’s Portal:</a:t>
            </a:r>
          </a:p>
        </p:txBody>
      </p:sp>
    </p:spTree>
    <p:extLst>
      <p:ext uri="{BB962C8B-B14F-4D97-AF65-F5344CB8AC3E}">
        <p14:creationId xmlns:p14="http://schemas.microsoft.com/office/powerpoint/2010/main" val="160709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0852" y="213281"/>
            <a:ext cx="4316231" cy="3039074"/>
          </a:xfrm>
          <a:prstGeom prst="rect">
            <a:avLst/>
          </a:prstGeom>
        </p:spPr>
      </p:pic>
      <p:pic>
        <p:nvPicPr>
          <p:cNvPr id="4" name="Picture 3"/>
          <p:cNvPicPr>
            <a:picLocks noChangeAspect="1"/>
          </p:cNvPicPr>
          <p:nvPr/>
        </p:nvPicPr>
        <p:blipFill>
          <a:blip r:embed="rId3"/>
          <a:stretch>
            <a:fillRect/>
          </a:stretch>
        </p:blipFill>
        <p:spPr>
          <a:xfrm>
            <a:off x="7310707" y="213281"/>
            <a:ext cx="4337501" cy="3039074"/>
          </a:xfrm>
          <a:prstGeom prst="rect">
            <a:avLst/>
          </a:prstGeom>
        </p:spPr>
      </p:pic>
      <p:pic>
        <p:nvPicPr>
          <p:cNvPr id="5" name="Picture 4"/>
          <p:cNvPicPr>
            <a:picLocks noChangeAspect="1"/>
          </p:cNvPicPr>
          <p:nvPr/>
        </p:nvPicPr>
        <p:blipFill>
          <a:blip r:embed="rId4"/>
          <a:stretch>
            <a:fillRect/>
          </a:stretch>
        </p:blipFill>
        <p:spPr>
          <a:xfrm>
            <a:off x="390852" y="3439389"/>
            <a:ext cx="4316232" cy="3291047"/>
          </a:xfrm>
          <a:prstGeom prst="rect">
            <a:avLst/>
          </a:prstGeom>
        </p:spPr>
      </p:pic>
      <p:pic>
        <p:nvPicPr>
          <p:cNvPr id="6" name="Picture 5"/>
          <p:cNvPicPr>
            <a:picLocks noChangeAspect="1"/>
          </p:cNvPicPr>
          <p:nvPr/>
        </p:nvPicPr>
        <p:blipFill>
          <a:blip r:embed="rId5"/>
          <a:stretch>
            <a:fillRect/>
          </a:stretch>
        </p:blipFill>
        <p:spPr>
          <a:xfrm>
            <a:off x="7310707" y="3439390"/>
            <a:ext cx="4420627" cy="3291047"/>
          </a:xfrm>
          <a:prstGeom prst="rect">
            <a:avLst/>
          </a:prstGeom>
        </p:spPr>
      </p:pic>
    </p:spTree>
    <p:extLst>
      <p:ext uri="{BB962C8B-B14F-4D97-AF65-F5344CB8AC3E}">
        <p14:creationId xmlns:p14="http://schemas.microsoft.com/office/powerpoint/2010/main" val="24205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01" y="1285875"/>
            <a:ext cx="6667500" cy="4286250"/>
          </a:xfrm>
          <a:prstGeom prst="rect">
            <a:avLst/>
          </a:prstGeom>
        </p:spPr>
      </p:pic>
    </p:spTree>
    <p:extLst>
      <p:ext uri="{BB962C8B-B14F-4D97-AF65-F5344CB8AC3E}">
        <p14:creationId xmlns:p14="http://schemas.microsoft.com/office/powerpoint/2010/main" val="365442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685E1-A1A1-44CE-96A5-F36070A63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673" y="2839663"/>
            <a:ext cx="5804193" cy="3731267"/>
          </a:xfrm>
          <a:prstGeom prst="rect">
            <a:avLst/>
          </a:prstGeom>
        </p:spPr>
      </p:pic>
      <p:pic>
        <p:nvPicPr>
          <p:cNvPr id="9" name="Picture 8">
            <a:extLst>
              <a:ext uri="{FF2B5EF4-FFF2-40B4-BE49-F238E27FC236}">
                <a16:creationId xmlns:a16="http://schemas.microsoft.com/office/drawing/2014/main" id="{6EE1A6F7-CE1B-4504-9524-5E746ED37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33" y="287069"/>
            <a:ext cx="5899541" cy="3792562"/>
          </a:xfrm>
          <a:prstGeom prst="rect">
            <a:avLst/>
          </a:prstGeom>
        </p:spPr>
      </p:pic>
    </p:spTree>
    <p:extLst>
      <p:ext uri="{BB962C8B-B14F-4D97-AF65-F5344CB8AC3E}">
        <p14:creationId xmlns:p14="http://schemas.microsoft.com/office/powerpoint/2010/main" val="317682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482" b="957"/>
          <a:stretch/>
        </p:blipFill>
        <p:spPr>
          <a:xfrm>
            <a:off x="2675609" y="1489737"/>
            <a:ext cx="6653212" cy="4301836"/>
          </a:xfrm>
          <a:prstGeom prst="rect">
            <a:avLst/>
          </a:prstGeom>
        </p:spPr>
      </p:pic>
      <p:sp>
        <p:nvSpPr>
          <p:cNvPr id="3" name="TextBox 2">
            <a:extLst>
              <a:ext uri="{FF2B5EF4-FFF2-40B4-BE49-F238E27FC236}">
                <a16:creationId xmlns:a16="http://schemas.microsoft.com/office/drawing/2014/main" id="{B11AD31E-2D18-4CDD-9A0D-960CED4F20D5}"/>
              </a:ext>
            </a:extLst>
          </p:cNvPr>
          <p:cNvSpPr txBox="1"/>
          <p:nvPr/>
        </p:nvSpPr>
        <p:spPr>
          <a:xfrm>
            <a:off x="1992923" y="187382"/>
            <a:ext cx="8018585" cy="707886"/>
          </a:xfrm>
          <a:prstGeom prst="rect">
            <a:avLst/>
          </a:prstGeom>
          <a:noFill/>
        </p:spPr>
        <p:txBody>
          <a:bodyPr wrap="square" rtlCol="0">
            <a:spAutoFit/>
          </a:bodyPr>
          <a:lstStyle/>
          <a:p>
            <a:pPr algn="ctr"/>
            <a:r>
              <a:rPr lang="en-IN" sz="4000" b="1" dirty="0"/>
              <a:t>Teacher’s Portal</a:t>
            </a:r>
          </a:p>
        </p:txBody>
      </p:sp>
    </p:spTree>
    <p:extLst>
      <p:ext uri="{BB962C8B-B14F-4D97-AF65-F5344CB8AC3E}">
        <p14:creationId xmlns:p14="http://schemas.microsoft.com/office/powerpoint/2010/main" val="2190264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461" y="1464070"/>
            <a:ext cx="11315703" cy="5632311"/>
          </a:xfrm>
          <a:prstGeom prst="rect">
            <a:avLst/>
          </a:prstGeom>
        </p:spPr>
        <p:txBody>
          <a:bodyPr wrap="square">
            <a:spAutoFit/>
          </a:bodyPr>
          <a:lstStyle/>
          <a:p>
            <a:r>
              <a:rPr lang="en-IN" dirty="0"/>
              <a:t>After you login with a teachers login details, you get to see the following modules in it:</a:t>
            </a:r>
          </a:p>
          <a:p>
            <a:endParaRPr lang="en-IN" dirty="0"/>
          </a:p>
          <a:p>
            <a:pPr marL="285750" indent="-285750">
              <a:buFont typeface="Courier New" panose="02070309020205020404" pitchFamily="49" charset="0"/>
              <a:buChar char="o"/>
            </a:pPr>
            <a:r>
              <a:rPr lang="en-IN" u="sng" dirty="0"/>
              <a:t>Timetable: </a:t>
            </a:r>
            <a:r>
              <a:rPr lang="en-IN" dirty="0"/>
              <a:t>Opens up an option to choose and edit a teachers personal timetable or the whole fields timetable. Changes made in the fields timetable can be seen by all students of that field as well.</a:t>
            </a:r>
            <a:endParaRPr lang="en-IN" u="sng" dirty="0"/>
          </a:p>
          <a:p>
            <a:pPr marL="285750" indent="-285750">
              <a:buFont typeface="Courier New" panose="02070309020205020404" pitchFamily="49" charset="0"/>
              <a:buChar char="o"/>
            </a:pPr>
            <a:r>
              <a:rPr lang="en-IN" u="sng" dirty="0"/>
              <a:t>Student Marks: </a:t>
            </a:r>
            <a:r>
              <a:rPr lang="en-IN" dirty="0"/>
              <a:t>Allows the teacher to select the student and enter their marks in all 6 subjects</a:t>
            </a:r>
            <a:endParaRPr lang="en-IN" u="sng" dirty="0"/>
          </a:p>
          <a:p>
            <a:pPr marL="285750" indent="-285750">
              <a:buFont typeface="Courier New" panose="02070309020205020404" pitchFamily="49" charset="0"/>
              <a:buChar char="o"/>
            </a:pPr>
            <a:r>
              <a:rPr lang="en-IN" u="sng" dirty="0"/>
              <a:t>Student Attendance:</a:t>
            </a:r>
            <a:r>
              <a:rPr lang="en-IN" dirty="0"/>
              <a:t> Allows the teacher to select date and enter the UIDs of present/absent students</a:t>
            </a:r>
            <a:endParaRPr lang="en-IN" u="sng" dirty="0"/>
          </a:p>
          <a:p>
            <a:pPr marL="285750" indent="-285750">
              <a:buFont typeface="Courier New" panose="02070309020205020404" pitchFamily="49" charset="0"/>
              <a:buChar char="o"/>
            </a:pPr>
            <a:r>
              <a:rPr lang="en-IN" u="sng" dirty="0"/>
              <a:t>All Student Details:</a:t>
            </a:r>
            <a:r>
              <a:rPr lang="en-IN" dirty="0"/>
              <a:t> Shows the teacher the details of all the students of her field</a:t>
            </a:r>
            <a:endParaRPr lang="en-IN" u="sng" dirty="0"/>
          </a:p>
          <a:p>
            <a:pPr marL="285750" indent="-285750">
              <a:buFont typeface="Courier New" panose="02070309020205020404" pitchFamily="49" charset="0"/>
              <a:buChar char="o"/>
            </a:pPr>
            <a:r>
              <a:rPr lang="en-IN" u="sng" dirty="0"/>
              <a:t>Change Student Course: </a:t>
            </a:r>
            <a:r>
              <a:rPr lang="en-IN" dirty="0"/>
              <a:t>Allows the teacher to change the course of a student from one field to the other, while doing this it also changes the status of the seat numbers</a:t>
            </a:r>
            <a:endParaRPr lang="en-IN" u="sng" dirty="0"/>
          </a:p>
          <a:p>
            <a:pPr marL="285750" indent="-285750">
              <a:buFont typeface="Courier New" panose="02070309020205020404" pitchFamily="49" charset="0"/>
              <a:buChar char="o"/>
            </a:pPr>
            <a:r>
              <a:rPr lang="en-IN" u="sng" dirty="0"/>
              <a:t>Replacement Staff Finder:</a:t>
            </a:r>
            <a:r>
              <a:rPr lang="en-IN" dirty="0"/>
              <a:t> Helps teachers to find free teachers in a given time slot of their field only</a:t>
            </a:r>
            <a:endParaRPr lang="en-IN" u="sng" dirty="0"/>
          </a:p>
          <a:p>
            <a:pPr marL="285750" indent="-285750">
              <a:buFont typeface="Courier New" panose="02070309020205020404" pitchFamily="49" charset="0"/>
              <a:buChar char="o"/>
            </a:pPr>
            <a:endParaRPr lang="en-IN" u="sng" dirty="0"/>
          </a:p>
          <a:p>
            <a:pPr marL="285750" indent="-285750">
              <a:buFont typeface="Courier New" panose="02070309020205020404" pitchFamily="49" charset="0"/>
              <a:buChar char="o"/>
            </a:pPr>
            <a:endParaRPr lang="en-IN" u="sng" dirty="0"/>
          </a:p>
          <a:p>
            <a:pPr marL="285750" indent="-285750">
              <a:buFont typeface="Courier New" panose="02070309020205020404" pitchFamily="49" charset="0"/>
              <a:buChar char="o"/>
            </a:pPr>
            <a:endParaRPr lang="en-IN" dirty="0"/>
          </a:p>
          <a:p>
            <a:endParaRPr lang="en-IN" dirty="0"/>
          </a:p>
          <a:p>
            <a:endParaRPr lang="en-IN" dirty="0"/>
          </a:p>
          <a:p>
            <a:endParaRPr lang="en-IN" dirty="0"/>
          </a:p>
          <a:p>
            <a:endParaRPr lang="en-IN" dirty="0"/>
          </a:p>
        </p:txBody>
      </p:sp>
      <p:sp>
        <p:nvSpPr>
          <p:cNvPr id="3" name="Rectangle 2"/>
          <p:cNvSpPr/>
          <p:nvPr/>
        </p:nvSpPr>
        <p:spPr>
          <a:xfrm>
            <a:off x="384461" y="282925"/>
            <a:ext cx="4713150" cy="769441"/>
          </a:xfrm>
          <a:prstGeom prst="rect">
            <a:avLst/>
          </a:prstGeom>
        </p:spPr>
        <p:txBody>
          <a:bodyPr wrap="none">
            <a:spAutoFit/>
          </a:bodyPr>
          <a:lstStyle/>
          <a:p>
            <a:r>
              <a:rPr lang="en-IN" sz="4400" dirty="0"/>
              <a:t>Teacher’s Portal:</a:t>
            </a:r>
          </a:p>
        </p:txBody>
      </p:sp>
    </p:spTree>
    <p:extLst>
      <p:ext uri="{BB962C8B-B14F-4D97-AF65-F5344CB8AC3E}">
        <p14:creationId xmlns:p14="http://schemas.microsoft.com/office/powerpoint/2010/main" val="312670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9CD8A-197B-4CB1-8824-E2F9A9669628}"/>
              </a:ext>
            </a:extLst>
          </p:cNvPr>
          <p:cNvSpPr txBox="1"/>
          <p:nvPr/>
        </p:nvSpPr>
        <p:spPr>
          <a:xfrm>
            <a:off x="713065" y="1302805"/>
            <a:ext cx="10450289" cy="5232202"/>
          </a:xfrm>
          <a:prstGeom prst="rect">
            <a:avLst/>
          </a:prstGeom>
          <a:noFill/>
        </p:spPr>
        <p:txBody>
          <a:bodyPr wrap="square" rtlCol="0">
            <a:spAutoFit/>
          </a:bodyPr>
          <a:lstStyle/>
          <a:p>
            <a:r>
              <a:rPr lang="en-IN" dirty="0"/>
              <a:t> There are many people who have helped us directly or indirectly in the successful completion of our project. We would like to take this opportunity to thank one and all. </a:t>
            </a:r>
          </a:p>
          <a:p>
            <a:r>
              <a:rPr lang="en-IN" dirty="0"/>
              <a:t>    It is our sincere obligation to thank Prof. Sachin </a:t>
            </a:r>
            <a:r>
              <a:rPr lang="en-IN" dirty="0" err="1"/>
              <a:t>Malve</a:t>
            </a:r>
            <a:r>
              <a:rPr lang="en-IN" dirty="0"/>
              <a:t> Sir, Head of COMPUTER DEPARTMENT, APSIT, who gave us the great opportunity to make this project. </a:t>
            </a:r>
          </a:p>
          <a:p>
            <a:endParaRPr lang="en-IN" dirty="0"/>
          </a:p>
          <a:p>
            <a:r>
              <a:rPr lang="en-IN" dirty="0"/>
              <a:t>              We are very thankful to our project guide Prof. Ram Kumar Sir who has been an inspiring guide and a committee. The encouragement and support by him, especially in carrying out this project motivated us to complete this project. </a:t>
            </a:r>
          </a:p>
          <a:p>
            <a:endParaRPr lang="en-IN" dirty="0"/>
          </a:p>
          <a:p>
            <a:r>
              <a:rPr lang="en-IN" dirty="0"/>
              <a:t>              We would like to express a deep sense of gratitude to our staff members of Dept. of COMPUTER for their co-operation, which has given in the congruency to build up this project. Priya Merlin Ma’am, </a:t>
            </a:r>
            <a:r>
              <a:rPr lang="en-IN" dirty="0" err="1"/>
              <a:t>Brinal</a:t>
            </a:r>
            <a:r>
              <a:rPr lang="en-IN" dirty="0"/>
              <a:t> </a:t>
            </a:r>
            <a:r>
              <a:rPr lang="en-IN" dirty="0" err="1"/>
              <a:t>Colaco</a:t>
            </a:r>
            <a:r>
              <a:rPr lang="en-IN" dirty="0"/>
              <a:t> Ma’am and Sachin </a:t>
            </a:r>
            <a:r>
              <a:rPr lang="en-IN" dirty="0" err="1"/>
              <a:t>Takmare</a:t>
            </a:r>
            <a:r>
              <a:rPr lang="en-IN" dirty="0"/>
              <a:t> Sir, thank you for helping us out with this project.</a:t>
            </a:r>
          </a:p>
          <a:p>
            <a:endParaRPr lang="en-IN" dirty="0"/>
          </a:p>
          <a:p>
            <a:r>
              <a:rPr lang="en-IN" dirty="0"/>
              <a:t>               We would like to thank all our friends for their help and constructive criticism during our project period. Finally, we are very much indebted to our parents for their moral support and encouragement to achieve this goal. We have no words to express our gratitude. </a:t>
            </a:r>
          </a:p>
          <a:p>
            <a:r>
              <a:rPr lang="en-IN" dirty="0"/>
              <a:t>				</a:t>
            </a:r>
            <a:r>
              <a:rPr lang="en-IN" sz="2800" dirty="0"/>
              <a:t>Thank You.</a:t>
            </a:r>
          </a:p>
        </p:txBody>
      </p:sp>
      <p:sp>
        <p:nvSpPr>
          <p:cNvPr id="3" name="TextBox 2">
            <a:extLst>
              <a:ext uri="{FF2B5EF4-FFF2-40B4-BE49-F238E27FC236}">
                <a16:creationId xmlns:a16="http://schemas.microsoft.com/office/drawing/2014/main" id="{F9E06039-9979-48C6-BC29-4213EAEAAAF7}"/>
              </a:ext>
            </a:extLst>
          </p:cNvPr>
          <p:cNvSpPr txBox="1"/>
          <p:nvPr/>
        </p:nvSpPr>
        <p:spPr>
          <a:xfrm>
            <a:off x="4236097" y="256365"/>
            <a:ext cx="6699380" cy="1046440"/>
          </a:xfrm>
          <a:prstGeom prst="rect">
            <a:avLst/>
          </a:prstGeom>
          <a:noFill/>
        </p:spPr>
        <p:txBody>
          <a:bodyPr wrap="square" rtlCol="0">
            <a:spAutoFit/>
          </a:bodyPr>
          <a:lstStyle/>
          <a:p>
            <a:r>
              <a:rPr lang="en-IN" sz="4400" dirty="0"/>
              <a:t>ACKNOWLEDGEMENT</a:t>
            </a:r>
          </a:p>
          <a:p>
            <a:endParaRPr lang="en-IN" dirty="0"/>
          </a:p>
        </p:txBody>
      </p:sp>
    </p:spTree>
    <p:extLst>
      <p:ext uri="{BB962C8B-B14F-4D97-AF65-F5344CB8AC3E}">
        <p14:creationId xmlns:p14="http://schemas.microsoft.com/office/powerpoint/2010/main" val="1168314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122" y="259662"/>
            <a:ext cx="4812722" cy="3093893"/>
          </a:xfrm>
          <a:prstGeom prst="rect">
            <a:avLst/>
          </a:prstGeom>
        </p:spPr>
      </p:pic>
      <p:pic>
        <p:nvPicPr>
          <p:cNvPr id="3" name="Picture 2"/>
          <p:cNvPicPr>
            <a:picLocks noChangeAspect="1"/>
          </p:cNvPicPr>
          <p:nvPr/>
        </p:nvPicPr>
        <p:blipFill>
          <a:blip r:embed="rId3"/>
          <a:stretch>
            <a:fillRect/>
          </a:stretch>
        </p:blipFill>
        <p:spPr>
          <a:xfrm>
            <a:off x="222849" y="3533883"/>
            <a:ext cx="4846740" cy="3115326"/>
          </a:xfrm>
          <a:prstGeom prst="rect">
            <a:avLst/>
          </a:prstGeom>
        </p:spPr>
      </p:pic>
      <p:pic>
        <p:nvPicPr>
          <p:cNvPr id="4" name="Picture 3"/>
          <p:cNvPicPr>
            <a:picLocks noChangeAspect="1"/>
          </p:cNvPicPr>
          <p:nvPr/>
        </p:nvPicPr>
        <p:blipFill>
          <a:blip r:embed="rId4"/>
          <a:stretch>
            <a:fillRect/>
          </a:stretch>
        </p:blipFill>
        <p:spPr>
          <a:xfrm>
            <a:off x="7024255" y="3504445"/>
            <a:ext cx="4904509" cy="3144764"/>
          </a:xfrm>
          <a:prstGeom prst="rect">
            <a:avLst/>
          </a:prstGeom>
        </p:spPr>
      </p:pic>
      <p:sp>
        <p:nvSpPr>
          <p:cNvPr id="5" name="TextBox 4"/>
          <p:cNvSpPr txBox="1"/>
          <p:nvPr/>
        </p:nvSpPr>
        <p:spPr>
          <a:xfrm>
            <a:off x="5796366" y="4126741"/>
            <a:ext cx="1392382" cy="646331"/>
          </a:xfrm>
          <a:prstGeom prst="rect">
            <a:avLst/>
          </a:prstGeom>
          <a:noFill/>
        </p:spPr>
        <p:txBody>
          <a:bodyPr wrap="square" rtlCol="0">
            <a:spAutoFit/>
          </a:bodyPr>
          <a:lstStyle/>
          <a:p>
            <a:r>
              <a:rPr lang="en-IN" dirty="0"/>
              <a:t>Field timetable</a:t>
            </a:r>
          </a:p>
        </p:txBody>
      </p:sp>
      <p:sp>
        <p:nvSpPr>
          <p:cNvPr id="6" name="TextBox 5"/>
          <p:cNvSpPr txBox="1"/>
          <p:nvPr/>
        </p:nvSpPr>
        <p:spPr>
          <a:xfrm>
            <a:off x="5178106" y="5249475"/>
            <a:ext cx="1465118" cy="923330"/>
          </a:xfrm>
          <a:prstGeom prst="rect">
            <a:avLst/>
          </a:prstGeom>
          <a:noFill/>
        </p:spPr>
        <p:txBody>
          <a:bodyPr wrap="square" rtlCol="0">
            <a:spAutoFit/>
          </a:bodyPr>
          <a:lstStyle/>
          <a:p>
            <a:r>
              <a:rPr lang="en-IN" dirty="0"/>
              <a:t>Teacher’s Personal timetable</a:t>
            </a:r>
          </a:p>
        </p:txBody>
      </p:sp>
      <p:sp>
        <p:nvSpPr>
          <p:cNvPr id="7" name="Right Arrow 6"/>
          <p:cNvSpPr/>
          <p:nvPr/>
        </p:nvSpPr>
        <p:spPr>
          <a:xfrm rot="10800000">
            <a:off x="5226627" y="4333009"/>
            <a:ext cx="569739" cy="24938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pic>
        <p:nvPicPr>
          <p:cNvPr id="8" name="Picture 7"/>
          <p:cNvPicPr>
            <a:picLocks noChangeAspect="1"/>
          </p:cNvPicPr>
          <p:nvPr/>
        </p:nvPicPr>
        <p:blipFill>
          <a:blip r:embed="rId5"/>
          <a:stretch>
            <a:fillRect/>
          </a:stretch>
        </p:blipFill>
        <p:spPr>
          <a:xfrm rot="10800000">
            <a:off x="6347543" y="5461933"/>
            <a:ext cx="591363" cy="286537"/>
          </a:xfrm>
          <a:prstGeom prst="rect">
            <a:avLst/>
          </a:prstGeom>
        </p:spPr>
      </p:pic>
      <p:cxnSp>
        <p:nvCxnSpPr>
          <p:cNvPr id="10" name="Straight Arrow Connector 9">
            <a:extLst>
              <a:ext uri="{FF2B5EF4-FFF2-40B4-BE49-F238E27FC236}">
                <a16:creationId xmlns:a16="http://schemas.microsoft.com/office/drawing/2014/main" id="{9AE436FD-31BA-46B9-9676-B9CF05C3732C}"/>
              </a:ext>
            </a:extLst>
          </p:cNvPr>
          <p:cNvCxnSpPr/>
          <p:nvPr/>
        </p:nvCxnSpPr>
        <p:spPr>
          <a:xfrm flipH="1">
            <a:off x="2321169" y="1280160"/>
            <a:ext cx="2748420" cy="2224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5BB311-20E7-4105-A147-23A21D557FE9}"/>
              </a:ext>
            </a:extLst>
          </p:cNvPr>
          <p:cNvCxnSpPr>
            <a:endCxn id="4" idx="0"/>
          </p:cNvCxnSpPr>
          <p:nvPr/>
        </p:nvCxnSpPr>
        <p:spPr>
          <a:xfrm>
            <a:off x="7484012" y="2177003"/>
            <a:ext cx="1992498" cy="132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1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963" y="1496891"/>
            <a:ext cx="6667500" cy="4286250"/>
          </a:xfrm>
          <a:prstGeom prst="rect">
            <a:avLst/>
          </a:prstGeom>
        </p:spPr>
      </p:pic>
      <p:sp>
        <p:nvSpPr>
          <p:cNvPr id="3" name="TextBox 2">
            <a:extLst>
              <a:ext uri="{FF2B5EF4-FFF2-40B4-BE49-F238E27FC236}">
                <a16:creationId xmlns:a16="http://schemas.microsoft.com/office/drawing/2014/main" id="{16214322-2BFA-4297-AB27-D36D49852968}"/>
              </a:ext>
            </a:extLst>
          </p:cNvPr>
          <p:cNvSpPr txBox="1"/>
          <p:nvPr/>
        </p:nvSpPr>
        <p:spPr>
          <a:xfrm>
            <a:off x="2335237" y="281354"/>
            <a:ext cx="7202658" cy="707886"/>
          </a:xfrm>
          <a:prstGeom prst="rect">
            <a:avLst/>
          </a:prstGeom>
          <a:noFill/>
        </p:spPr>
        <p:txBody>
          <a:bodyPr wrap="square" rtlCol="0">
            <a:spAutoFit/>
          </a:bodyPr>
          <a:lstStyle/>
          <a:p>
            <a:pPr algn="ctr"/>
            <a:r>
              <a:rPr lang="en-IN" sz="4000" b="1" dirty="0"/>
              <a:t>Field Timetable Editor</a:t>
            </a:r>
          </a:p>
        </p:txBody>
      </p:sp>
    </p:spTree>
    <p:extLst>
      <p:ext uri="{BB962C8B-B14F-4D97-AF65-F5344CB8AC3E}">
        <p14:creationId xmlns:p14="http://schemas.microsoft.com/office/powerpoint/2010/main" val="113809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816" y="1595364"/>
            <a:ext cx="6667500" cy="4286250"/>
          </a:xfrm>
          <a:prstGeom prst="rect">
            <a:avLst/>
          </a:prstGeom>
        </p:spPr>
      </p:pic>
      <p:sp>
        <p:nvSpPr>
          <p:cNvPr id="4" name="TextBox 3">
            <a:extLst>
              <a:ext uri="{FF2B5EF4-FFF2-40B4-BE49-F238E27FC236}">
                <a16:creationId xmlns:a16="http://schemas.microsoft.com/office/drawing/2014/main" id="{6E6F6A22-A3FB-422A-85E8-1459837187DE}"/>
              </a:ext>
            </a:extLst>
          </p:cNvPr>
          <p:cNvSpPr txBox="1"/>
          <p:nvPr/>
        </p:nvSpPr>
        <p:spPr>
          <a:xfrm>
            <a:off x="2335237" y="281354"/>
            <a:ext cx="7202658" cy="707886"/>
          </a:xfrm>
          <a:prstGeom prst="rect">
            <a:avLst/>
          </a:prstGeom>
          <a:noFill/>
        </p:spPr>
        <p:txBody>
          <a:bodyPr wrap="square" rtlCol="0">
            <a:spAutoFit/>
          </a:bodyPr>
          <a:lstStyle/>
          <a:p>
            <a:pPr algn="ctr"/>
            <a:r>
              <a:rPr lang="en-IN" sz="4000" b="1" dirty="0"/>
              <a:t>Personal Timetable Editor</a:t>
            </a:r>
          </a:p>
        </p:txBody>
      </p:sp>
    </p:spTree>
    <p:extLst>
      <p:ext uri="{BB962C8B-B14F-4D97-AF65-F5344CB8AC3E}">
        <p14:creationId xmlns:p14="http://schemas.microsoft.com/office/powerpoint/2010/main" val="364843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Tree>
    <p:extLst>
      <p:ext uri="{BB962C8B-B14F-4D97-AF65-F5344CB8AC3E}">
        <p14:creationId xmlns:p14="http://schemas.microsoft.com/office/powerpoint/2010/main" val="95509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Tree>
    <p:extLst>
      <p:ext uri="{BB962C8B-B14F-4D97-AF65-F5344CB8AC3E}">
        <p14:creationId xmlns:p14="http://schemas.microsoft.com/office/powerpoint/2010/main" val="162824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Tree>
    <p:extLst>
      <p:ext uri="{BB962C8B-B14F-4D97-AF65-F5344CB8AC3E}">
        <p14:creationId xmlns:p14="http://schemas.microsoft.com/office/powerpoint/2010/main" val="1336318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302" y="1468755"/>
            <a:ext cx="6667500" cy="4286250"/>
          </a:xfrm>
          <a:prstGeom prst="rect">
            <a:avLst/>
          </a:prstGeom>
        </p:spPr>
      </p:pic>
      <p:sp>
        <p:nvSpPr>
          <p:cNvPr id="3" name="TextBox 2">
            <a:extLst>
              <a:ext uri="{FF2B5EF4-FFF2-40B4-BE49-F238E27FC236}">
                <a16:creationId xmlns:a16="http://schemas.microsoft.com/office/drawing/2014/main" id="{A71CD865-14BF-40B1-95ED-3AF7AE74FECC}"/>
              </a:ext>
            </a:extLst>
          </p:cNvPr>
          <p:cNvSpPr txBox="1"/>
          <p:nvPr/>
        </p:nvSpPr>
        <p:spPr>
          <a:xfrm>
            <a:off x="2290689" y="239151"/>
            <a:ext cx="7216726" cy="707886"/>
          </a:xfrm>
          <a:prstGeom prst="rect">
            <a:avLst/>
          </a:prstGeom>
          <a:noFill/>
        </p:spPr>
        <p:txBody>
          <a:bodyPr wrap="square" rtlCol="0">
            <a:spAutoFit/>
          </a:bodyPr>
          <a:lstStyle/>
          <a:p>
            <a:pPr algn="ctr"/>
            <a:r>
              <a:rPr lang="en-IN" sz="4000" b="1" dirty="0"/>
              <a:t>Student’s Portal</a:t>
            </a:r>
          </a:p>
        </p:txBody>
      </p:sp>
    </p:spTree>
    <p:extLst>
      <p:ext uri="{BB962C8B-B14F-4D97-AF65-F5344CB8AC3E}">
        <p14:creationId xmlns:p14="http://schemas.microsoft.com/office/powerpoint/2010/main" val="4151163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461" y="1464070"/>
            <a:ext cx="11315703" cy="4524315"/>
          </a:xfrm>
          <a:prstGeom prst="rect">
            <a:avLst/>
          </a:prstGeom>
        </p:spPr>
        <p:txBody>
          <a:bodyPr wrap="square">
            <a:spAutoFit/>
          </a:bodyPr>
          <a:lstStyle/>
          <a:p>
            <a:r>
              <a:rPr lang="en-IN" dirty="0"/>
              <a:t>After you login with a students login details, you get to see the following modules in it:</a:t>
            </a:r>
          </a:p>
          <a:p>
            <a:endParaRPr lang="en-IN" dirty="0"/>
          </a:p>
          <a:p>
            <a:pPr marL="285750" indent="-285750">
              <a:buFont typeface="Courier New" panose="02070309020205020404" pitchFamily="49" charset="0"/>
              <a:buChar char="o"/>
            </a:pPr>
            <a:r>
              <a:rPr lang="en-IN" u="sng" dirty="0"/>
              <a:t>Timetable: </a:t>
            </a:r>
            <a:r>
              <a:rPr lang="en-IN" dirty="0"/>
              <a:t>Displays the students respective field timetable based on their registered field.</a:t>
            </a:r>
            <a:endParaRPr lang="en-IN" u="sng" dirty="0"/>
          </a:p>
          <a:p>
            <a:pPr marL="285750" indent="-285750">
              <a:buFont typeface="Courier New" panose="02070309020205020404" pitchFamily="49" charset="0"/>
              <a:buChar char="o"/>
            </a:pPr>
            <a:r>
              <a:rPr lang="en-IN" u="sng" dirty="0"/>
              <a:t>Attendance:</a:t>
            </a:r>
            <a:r>
              <a:rPr lang="en-IN" dirty="0"/>
              <a:t> Displays the students percent attendance.</a:t>
            </a:r>
            <a:endParaRPr lang="en-IN" u="sng" dirty="0"/>
          </a:p>
          <a:p>
            <a:pPr marL="285750" indent="-285750">
              <a:buFont typeface="Courier New" panose="02070309020205020404" pitchFamily="49" charset="0"/>
              <a:buChar char="o"/>
            </a:pPr>
            <a:r>
              <a:rPr lang="en-IN" u="sng" dirty="0"/>
              <a:t>Test Results:</a:t>
            </a:r>
            <a:r>
              <a:rPr lang="en-IN" dirty="0"/>
              <a:t> Displays the students percentage scored in exams, as entered by the teacher.</a:t>
            </a:r>
            <a:endParaRPr lang="en-IN" u="sng" dirty="0"/>
          </a:p>
          <a:p>
            <a:pPr marL="285750" indent="-285750">
              <a:buFont typeface="Courier New" panose="02070309020205020404" pitchFamily="49" charset="0"/>
              <a:buChar char="o"/>
            </a:pPr>
            <a:r>
              <a:rPr lang="en-IN" u="sng" dirty="0"/>
              <a:t>Pay Fees: </a:t>
            </a:r>
            <a:r>
              <a:rPr lang="en-IN" dirty="0"/>
              <a:t>Opens up the fee payment portal which displays the students name, field selected and amount to be paid, if fee is not paid it takes him to the payments portal where if he enters all the right bank account details, the transaction is completed and fee is considered paid</a:t>
            </a:r>
            <a:endParaRPr lang="en-IN" u="sng" dirty="0"/>
          </a:p>
          <a:p>
            <a:pPr marL="285750" indent="-285750">
              <a:buFont typeface="Courier New" panose="02070309020205020404" pitchFamily="49" charset="0"/>
              <a:buChar char="o"/>
            </a:pPr>
            <a:r>
              <a:rPr lang="en-IN" u="sng" dirty="0"/>
              <a:t>Register For Course:</a:t>
            </a:r>
            <a:r>
              <a:rPr lang="en-IN" dirty="0"/>
              <a:t> Allows the student to choose a particular course</a:t>
            </a:r>
            <a:endParaRPr lang="en-IN" u="sng" dirty="0"/>
          </a:p>
          <a:p>
            <a:pPr marL="285750" indent="-285750">
              <a:buFont typeface="Courier New" panose="02070309020205020404" pitchFamily="49" charset="0"/>
              <a:buChar char="o"/>
            </a:pPr>
            <a:endParaRPr lang="en-IN" u="sng" dirty="0"/>
          </a:p>
          <a:p>
            <a:pPr marL="285750" indent="-285750">
              <a:buFont typeface="Courier New" panose="02070309020205020404" pitchFamily="49" charset="0"/>
              <a:buChar char="o"/>
            </a:pPr>
            <a:endParaRPr lang="en-IN" u="sng" dirty="0"/>
          </a:p>
          <a:p>
            <a:pPr marL="285750" indent="-285750">
              <a:buFont typeface="Courier New" panose="02070309020205020404" pitchFamily="49" charset="0"/>
              <a:buChar char="o"/>
            </a:pPr>
            <a:endParaRPr lang="en-IN" dirty="0"/>
          </a:p>
          <a:p>
            <a:endParaRPr lang="en-IN" dirty="0"/>
          </a:p>
          <a:p>
            <a:endParaRPr lang="en-IN" dirty="0"/>
          </a:p>
          <a:p>
            <a:endParaRPr lang="en-IN" dirty="0"/>
          </a:p>
          <a:p>
            <a:endParaRPr lang="en-IN" dirty="0"/>
          </a:p>
        </p:txBody>
      </p:sp>
      <p:sp>
        <p:nvSpPr>
          <p:cNvPr id="3" name="Rectangle 2"/>
          <p:cNvSpPr/>
          <p:nvPr/>
        </p:nvSpPr>
        <p:spPr>
          <a:xfrm>
            <a:off x="384461" y="282925"/>
            <a:ext cx="4576894" cy="769441"/>
          </a:xfrm>
          <a:prstGeom prst="rect">
            <a:avLst/>
          </a:prstGeom>
        </p:spPr>
        <p:txBody>
          <a:bodyPr wrap="none">
            <a:spAutoFit/>
          </a:bodyPr>
          <a:lstStyle/>
          <a:p>
            <a:r>
              <a:rPr lang="en-IN" sz="4400" dirty="0"/>
              <a:t>Student’s Portal:</a:t>
            </a:r>
          </a:p>
        </p:txBody>
      </p:sp>
    </p:spTree>
    <p:extLst>
      <p:ext uri="{BB962C8B-B14F-4D97-AF65-F5344CB8AC3E}">
        <p14:creationId xmlns:p14="http://schemas.microsoft.com/office/powerpoint/2010/main" val="153434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665703"/>
            <a:ext cx="6667500" cy="4286250"/>
          </a:xfrm>
          <a:prstGeom prst="rect">
            <a:avLst/>
          </a:prstGeom>
        </p:spPr>
      </p:pic>
      <p:sp>
        <p:nvSpPr>
          <p:cNvPr id="3" name="TextBox 2">
            <a:extLst>
              <a:ext uri="{FF2B5EF4-FFF2-40B4-BE49-F238E27FC236}">
                <a16:creationId xmlns:a16="http://schemas.microsoft.com/office/drawing/2014/main" id="{CF78CF49-CF99-4A66-A022-D181186A18A3}"/>
              </a:ext>
            </a:extLst>
          </p:cNvPr>
          <p:cNvSpPr txBox="1"/>
          <p:nvPr/>
        </p:nvSpPr>
        <p:spPr>
          <a:xfrm>
            <a:off x="2841674" y="552104"/>
            <a:ext cx="6588076" cy="707886"/>
          </a:xfrm>
          <a:prstGeom prst="rect">
            <a:avLst/>
          </a:prstGeom>
          <a:noFill/>
        </p:spPr>
        <p:txBody>
          <a:bodyPr wrap="square" rtlCol="0">
            <a:spAutoFit/>
          </a:bodyPr>
          <a:lstStyle/>
          <a:p>
            <a:pPr algn="ctr"/>
            <a:r>
              <a:rPr lang="en-IN" sz="4000" b="1" dirty="0"/>
              <a:t>Register For Course</a:t>
            </a:r>
          </a:p>
        </p:txBody>
      </p:sp>
    </p:spTree>
    <p:extLst>
      <p:ext uri="{BB962C8B-B14F-4D97-AF65-F5344CB8AC3E}">
        <p14:creationId xmlns:p14="http://schemas.microsoft.com/office/powerpoint/2010/main" val="3729314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11" y="209985"/>
            <a:ext cx="4904212" cy="3152708"/>
          </a:xfrm>
          <a:prstGeom prst="rect">
            <a:avLst/>
          </a:prstGeom>
        </p:spPr>
      </p:pic>
      <p:sp>
        <p:nvSpPr>
          <p:cNvPr id="3" name="TextBox 2"/>
          <p:cNvSpPr txBox="1"/>
          <p:nvPr/>
        </p:nvSpPr>
        <p:spPr>
          <a:xfrm>
            <a:off x="6063586" y="691814"/>
            <a:ext cx="1996787" cy="923330"/>
          </a:xfrm>
          <a:prstGeom prst="rect">
            <a:avLst/>
          </a:prstGeom>
          <a:noFill/>
        </p:spPr>
        <p:txBody>
          <a:bodyPr wrap="square" rtlCol="0">
            <a:spAutoFit/>
          </a:bodyPr>
          <a:lstStyle/>
          <a:p>
            <a:r>
              <a:rPr lang="en-IN" dirty="0"/>
              <a:t>Student’s </a:t>
            </a:r>
          </a:p>
          <a:p>
            <a:r>
              <a:rPr lang="en-IN" dirty="0"/>
              <a:t>Fields</a:t>
            </a:r>
          </a:p>
          <a:p>
            <a:r>
              <a:rPr lang="en-IN" dirty="0"/>
              <a:t>Timetable</a:t>
            </a:r>
          </a:p>
        </p:txBody>
      </p:sp>
      <p:pic>
        <p:nvPicPr>
          <p:cNvPr id="4" name="Picture 3"/>
          <p:cNvPicPr>
            <a:picLocks noChangeAspect="1"/>
          </p:cNvPicPr>
          <p:nvPr/>
        </p:nvPicPr>
        <p:blipFill>
          <a:blip r:embed="rId3"/>
          <a:stretch>
            <a:fillRect/>
          </a:stretch>
        </p:blipFill>
        <p:spPr>
          <a:xfrm>
            <a:off x="7333200" y="209985"/>
            <a:ext cx="4647914" cy="3152708"/>
          </a:xfrm>
          <a:prstGeom prst="rect">
            <a:avLst/>
          </a:prstGeom>
        </p:spPr>
      </p:pic>
      <p:sp>
        <p:nvSpPr>
          <p:cNvPr id="5" name="TextBox 4"/>
          <p:cNvSpPr txBox="1"/>
          <p:nvPr/>
        </p:nvSpPr>
        <p:spPr>
          <a:xfrm>
            <a:off x="5100723" y="2313690"/>
            <a:ext cx="2091980" cy="923330"/>
          </a:xfrm>
          <a:prstGeom prst="rect">
            <a:avLst/>
          </a:prstGeom>
          <a:noFill/>
        </p:spPr>
        <p:txBody>
          <a:bodyPr wrap="square" rtlCol="0">
            <a:spAutoFit/>
          </a:bodyPr>
          <a:lstStyle/>
          <a:p>
            <a:r>
              <a:rPr lang="en-IN" dirty="0"/>
              <a:t>Individual student’s Attendance</a:t>
            </a:r>
          </a:p>
        </p:txBody>
      </p:sp>
      <p:pic>
        <p:nvPicPr>
          <p:cNvPr id="6" name="Picture 5"/>
          <p:cNvPicPr>
            <a:picLocks noChangeAspect="1"/>
          </p:cNvPicPr>
          <p:nvPr/>
        </p:nvPicPr>
        <p:blipFill>
          <a:blip r:embed="rId4"/>
          <a:stretch>
            <a:fillRect/>
          </a:stretch>
        </p:blipFill>
        <p:spPr>
          <a:xfrm>
            <a:off x="196511" y="3488365"/>
            <a:ext cx="4904212" cy="3151426"/>
          </a:xfrm>
          <a:prstGeom prst="rect">
            <a:avLst/>
          </a:prstGeom>
        </p:spPr>
      </p:pic>
      <p:sp>
        <p:nvSpPr>
          <p:cNvPr id="8" name="TextBox 7"/>
          <p:cNvSpPr txBox="1"/>
          <p:nvPr/>
        </p:nvSpPr>
        <p:spPr>
          <a:xfrm>
            <a:off x="6063585" y="3952880"/>
            <a:ext cx="1518269" cy="923330"/>
          </a:xfrm>
          <a:prstGeom prst="rect">
            <a:avLst/>
          </a:prstGeom>
          <a:noFill/>
        </p:spPr>
        <p:txBody>
          <a:bodyPr wrap="square" rtlCol="0">
            <a:spAutoFit/>
          </a:bodyPr>
          <a:lstStyle/>
          <a:p>
            <a:r>
              <a:rPr lang="en-IN" dirty="0"/>
              <a:t>Individual student’s Result</a:t>
            </a:r>
          </a:p>
        </p:txBody>
      </p:sp>
      <p:pic>
        <p:nvPicPr>
          <p:cNvPr id="10" name="Picture 9"/>
          <p:cNvPicPr>
            <a:picLocks noChangeAspect="1"/>
          </p:cNvPicPr>
          <p:nvPr/>
        </p:nvPicPr>
        <p:blipFill>
          <a:blip r:embed="rId5"/>
          <a:stretch>
            <a:fillRect/>
          </a:stretch>
        </p:blipFill>
        <p:spPr>
          <a:xfrm>
            <a:off x="7333200" y="3488365"/>
            <a:ext cx="4713328" cy="3151426"/>
          </a:xfrm>
          <a:prstGeom prst="rect">
            <a:avLst/>
          </a:prstGeom>
        </p:spPr>
      </p:pic>
      <p:sp>
        <p:nvSpPr>
          <p:cNvPr id="11" name="TextBox 10"/>
          <p:cNvSpPr txBox="1"/>
          <p:nvPr/>
        </p:nvSpPr>
        <p:spPr>
          <a:xfrm>
            <a:off x="5131787" y="5296335"/>
            <a:ext cx="1690932" cy="923330"/>
          </a:xfrm>
          <a:prstGeom prst="rect">
            <a:avLst/>
          </a:prstGeom>
          <a:noFill/>
        </p:spPr>
        <p:txBody>
          <a:bodyPr wrap="square" rtlCol="0">
            <a:spAutoFit/>
          </a:bodyPr>
          <a:lstStyle/>
          <a:p>
            <a:r>
              <a:rPr lang="en-IN" dirty="0"/>
              <a:t>Fees portal for individual student</a:t>
            </a:r>
          </a:p>
        </p:txBody>
      </p:sp>
      <p:sp>
        <p:nvSpPr>
          <p:cNvPr id="12" name="Right Arrow 11"/>
          <p:cNvSpPr/>
          <p:nvPr/>
        </p:nvSpPr>
        <p:spPr>
          <a:xfrm>
            <a:off x="6370337" y="2587336"/>
            <a:ext cx="822366" cy="25085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pic>
        <p:nvPicPr>
          <p:cNvPr id="13" name="Picture 12"/>
          <p:cNvPicPr>
            <a:picLocks noChangeAspect="1"/>
          </p:cNvPicPr>
          <p:nvPr/>
        </p:nvPicPr>
        <p:blipFill>
          <a:blip r:embed="rId6"/>
          <a:stretch>
            <a:fillRect/>
          </a:stretch>
        </p:blipFill>
        <p:spPr>
          <a:xfrm rot="10800000">
            <a:off x="5241220" y="1007162"/>
            <a:ext cx="841321" cy="292633"/>
          </a:xfrm>
          <a:prstGeom prst="rect">
            <a:avLst/>
          </a:prstGeom>
        </p:spPr>
      </p:pic>
      <p:pic>
        <p:nvPicPr>
          <p:cNvPr id="14" name="Picture 13"/>
          <p:cNvPicPr>
            <a:picLocks noChangeAspect="1"/>
          </p:cNvPicPr>
          <p:nvPr/>
        </p:nvPicPr>
        <p:blipFill>
          <a:blip r:embed="rId7"/>
          <a:stretch>
            <a:fillRect/>
          </a:stretch>
        </p:blipFill>
        <p:spPr>
          <a:xfrm>
            <a:off x="5222264" y="4268228"/>
            <a:ext cx="841321" cy="292633"/>
          </a:xfrm>
          <a:prstGeom prst="rect">
            <a:avLst/>
          </a:prstGeom>
        </p:spPr>
      </p:pic>
      <p:pic>
        <p:nvPicPr>
          <p:cNvPr id="15" name="Picture 14"/>
          <p:cNvPicPr>
            <a:picLocks noChangeAspect="1"/>
          </p:cNvPicPr>
          <p:nvPr/>
        </p:nvPicPr>
        <p:blipFill>
          <a:blip r:embed="rId6"/>
          <a:stretch>
            <a:fillRect/>
          </a:stretch>
        </p:blipFill>
        <p:spPr>
          <a:xfrm>
            <a:off x="6344850" y="5922314"/>
            <a:ext cx="841321" cy="292633"/>
          </a:xfrm>
          <a:prstGeom prst="rect">
            <a:avLst/>
          </a:prstGeom>
        </p:spPr>
      </p:pic>
    </p:spTree>
    <p:extLst>
      <p:ext uri="{BB962C8B-B14F-4D97-AF65-F5344CB8AC3E}">
        <p14:creationId xmlns:p14="http://schemas.microsoft.com/office/powerpoint/2010/main" val="385346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04B734-8D31-4C95-B9F3-DD2C1648F240}"/>
              </a:ext>
            </a:extLst>
          </p:cNvPr>
          <p:cNvSpPr txBox="1"/>
          <p:nvPr/>
        </p:nvSpPr>
        <p:spPr>
          <a:xfrm>
            <a:off x="124408" y="1071399"/>
            <a:ext cx="11775232" cy="5632311"/>
          </a:xfrm>
          <a:prstGeom prst="rect">
            <a:avLst/>
          </a:prstGeom>
          <a:noFill/>
        </p:spPr>
        <p:txBody>
          <a:bodyPr wrap="square" rtlCol="0">
            <a:spAutoFit/>
          </a:bodyPr>
          <a:lstStyle/>
          <a:p>
            <a:pPr marL="285750" indent="-285750">
              <a:buFont typeface="Arial" panose="020B0604020202020204" pitchFamily="34" charset="0"/>
              <a:buChar char="•"/>
            </a:pPr>
            <a:r>
              <a:rPr lang="en-IN" dirty="0"/>
              <a:t>An organized and systematic oﬃce solution is essential for all universities and organizations. There are many departments of administration for the maintenance of college information and student databases in any institution. All these departments provide various records regarding students. Most of these track records need to maintain information about the students. This information could be the general details like student name, address, performance, attendance etc or speciﬁc information related to departments like collection of data. </a:t>
            </a:r>
          </a:p>
          <a:p>
            <a:pPr marL="285750" indent="-285750">
              <a:buFont typeface="Arial" panose="020B0604020202020204" pitchFamily="34" charset="0"/>
              <a:buChar char="•"/>
            </a:pPr>
            <a:r>
              <a:rPr lang="en-IN" dirty="0"/>
              <a:t>All the modules in college administration are interdependent. They are maintained manually. So, they need to be automated and centralized as, Information from one module will be needed by other modules. For example, when a student needs his course completion certiﬁcate it needs to check many details about the student like his name, reg number, year of study, exams he attended and many other details. So it needs to contact all the modules that are oﬃce, department and examination and result of students. </a:t>
            </a:r>
          </a:p>
          <a:p>
            <a:pPr marL="285750" indent="-285750">
              <a:buFont typeface="Arial" panose="020B0604020202020204" pitchFamily="34" charset="0"/>
              <a:buChar char="•"/>
            </a:pPr>
            <a:r>
              <a:rPr lang="en-IN" dirty="0"/>
              <a:t>With that in mind, we overhauled the existing College Management System and made necessary improvement to streamline the processes.</a:t>
            </a:r>
          </a:p>
          <a:p>
            <a:pPr marL="285750" indent="-285750">
              <a:buFont typeface="Arial" panose="020B0604020202020204" pitchFamily="34" charset="0"/>
              <a:buChar char="•"/>
            </a:pPr>
            <a:r>
              <a:rPr lang="en-IN" dirty="0"/>
              <a:t> Administrators or the Admin using the system will ﬁnd that the process of recording and retrieving student’s information and is now a breeze. </a:t>
            </a:r>
          </a:p>
          <a:p>
            <a:pPr marL="285750" indent="-285750">
              <a:buFont typeface="Arial" panose="020B0604020202020204" pitchFamily="34" charset="0"/>
              <a:buChar char="•"/>
            </a:pPr>
            <a:r>
              <a:rPr lang="en-IN" dirty="0"/>
              <a:t>Teaching staff managing their classes, including marking of attendance.  In general, this project aims to enhance eﬃciency and at the same time maintain information accurateness. Later in this report, features and improvement that allow achievement to this goal will be demonstrated and highlighted. Our work is useful for easy user interface.</a:t>
            </a:r>
          </a:p>
        </p:txBody>
      </p:sp>
      <p:sp>
        <p:nvSpPr>
          <p:cNvPr id="3" name="TextBox 2">
            <a:extLst>
              <a:ext uri="{FF2B5EF4-FFF2-40B4-BE49-F238E27FC236}">
                <a16:creationId xmlns:a16="http://schemas.microsoft.com/office/drawing/2014/main" id="{AC507304-1844-4F17-8B51-D51E4BF3887D}"/>
              </a:ext>
            </a:extLst>
          </p:cNvPr>
          <p:cNvSpPr txBox="1"/>
          <p:nvPr/>
        </p:nvSpPr>
        <p:spPr>
          <a:xfrm>
            <a:off x="7604448" y="93306"/>
            <a:ext cx="3956180" cy="769441"/>
          </a:xfrm>
          <a:prstGeom prst="rect">
            <a:avLst/>
          </a:prstGeom>
          <a:noFill/>
        </p:spPr>
        <p:txBody>
          <a:bodyPr wrap="square" rtlCol="0">
            <a:spAutoFit/>
          </a:bodyPr>
          <a:lstStyle/>
          <a:p>
            <a:r>
              <a:rPr lang="en-IN" sz="4400" dirty="0"/>
              <a:t>ABSTRACT</a:t>
            </a:r>
          </a:p>
        </p:txBody>
      </p:sp>
    </p:spTree>
    <p:extLst>
      <p:ext uri="{BB962C8B-B14F-4D97-AF65-F5344CB8AC3E}">
        <p14:creationId xmlns:p14="http://schemas.microsoft.com/office/powerpoint/2010/main" val="324010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487" y="1714620"/>
            <a:ext cx="6667500" cy="4286250"/>
          </a:xfrm>
          <a:prstGeom prst="rect">
            <a:avLst/>
          </a:prstGeom>
        </p:spPr>
      </p:pic>
      <p:sp>
        <p:nvSpPr>
          <p:cNvPr id="3" name="TextBox 2">
            <a:extLst>
              <a:ext uri="{FF2B5EF4-FFF2-40B4-BE49-F238E27FC236}">
                <a16:creationId xmlns:a16="http://schemas.microsoft.com/office/drawing/2014/main" id="{9FCE303B-4BAF-40C6-9C8F-672E17F2F74E}"/>
              </a:ext>
            </a:extLst>
          </p:cNvPr>
          <p:cNvSpPr txBox="1"/>
          <p:nvPr/>
        </p:nvSpPr>
        <p:spPr>
          <a:xfrm>
            <a:off x="2263487" y="422031"/>
            <a:ext cx="6667500" cy="707886"/>
          </a:xfrm>
          <a:prstGeom prst="rect">
            <a:avLst/>
          </a:prstGeom>
          <a:noFill/>
        </p:spPr>
        <p:txBody>
          <a:bodyPr wrap="square" rtlCol="0">
            <a:spAutoFit/>
          </a:bodyPr>
          <a:lstStyle/>
          <a:p>
            <a:pPr algn="ctr"/>
            <a:r>
              <a:rPr lang="en-IN" sz="4000" b="1" dirty="0"/>
              <a:t>Pay Now Portal</a:t>
            </a:r>
          </a:p>
        </p:txBody>
      </p:sp>
    </p:spTree>
    <p:extLst>
      <p:ext uri="{BB962C8B-B14F-4D97-AF65-F5344CB8AC3E}">
        <p14:creationId xmlns:p14="http://schemas.microsoft.com/office/powerpoint/2010/main" val="356000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0DC21-5C76-4D6A-84EA-098F8EFF863B}"/>
              </a:ext>
            </a:extLst>
          </p:cNvPr>
          <p:cNvSpPr txBox="1"/>
          <p:nvPr/>
        </p:nvSpPr>
        <p:spPr>
          <a:xfrm>
            <a:off x="886265" y="464234"/>
            <a:ext cx="9228406" cy="707886"/>
          </a:xfrm>
          <a:prstGeom prst="rect">
            <a:avLst/>
          </a:prstGeom>
          <a:noFill/>
        </p:spPr>
        <p:txBody>
          <a:bodyPr wrap="square" rtlCol="0">
            <a:spAutoFit/>
          </a:bodyPr>
          <a:lstStyle/>
          <a:p>
            <a:r>
              <a:rPr lang="en-IN" sz="4000" dirty="0"/>
              <a:t>Some Final Things :</a:t>
            </a:r>
          </a:p>
        </p:txBody>
      </p:sp>
      <p:sp>
        <p:nvSpPr>
          <p:cNvPr id="3" name="TextBox 2">
            <a:extLst>
              <a:ext uri="{FF2B5EF4-FFF2-40B4-BE49-F238E27FC236}">
                <a16:creationId xmlns:a16="http://schemas.microsoft.com/office/drawing/2014/main" id="{0427ED0C-F1AB-47C8-ACD8-19CFA24C59A8}"/>
              </a:ext>
            </a:extLst>
          </p:cNvPr>
          <p:cNvSpPr txBox="1"/>
          <p:nvPr/>
        </p:nvSpPr>
        <p:spPr>
          <a:xfrm>
            <a:off x="886265" y="1631852"/>
            <a:ext cx="10578904" cy="1200329"/>
          </a:xfrm>
          <a:prstGeom prst="rect">
            <a:avLst/>
          </a:prstGeom>
          <a:noFill/>
        </p:spPr>
        <p:txBody>
          <a:bodyPr wrap="square" rtlCol="0">
            <a:spAutoFit/>
          </a:bodyPr>
          <a:lstStyle/>
          <a:p>
            <a:r>
              <a:rPr lang="en-IN" dirty="0"/>
              <a:t>There is a class with no GUI, the Export class:</a:t>
            </a:r>
          </a:p>
          <a:p>
            <a:endParaRPr lang="en-IN" dirty="0"/>
          </a:p>
          <a:p>
            <a:r>
              <a:rPr lang="en-IN" dirty="0"/>
              <a:t>This class takes the parameters </a:t>
            </a:r>
            <a:r>
              <a:rPr lang="en-IN" dirty="0" err="1"/>
              <a:t>JTable</a:t>
            </a:r>
            <a:r>
              <a:rPr lang="en-IN" dirty="0"/>
              <a:t> and File as arguments and creates an “.</a:t>
            </a:r>
            <a:r>
              <a:rPr lang="en-IN" dirty="0" err="1"/>
              <a:t>xls</a:t>
            </a:r>
            <a:r>
              <a:rPr lang="en-IN" dirty="0"/>
              <a:t>” file in the home directory of the project</a:t>
            </a:r>
          </a:p>
        </p:txBody>
      </p:sp>
    </p:spTree>
    <p:extLst>
      <p:ext uri="{BB962C8B-B14F-4D97-AF65-F5344CB8AC3E}">
        <p14:creationId xmlns:p14="http://schemas.microsoft.com/office/powerpoint/2010/main" val="250610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6A8F6-E783-4C9D-ABBA-112BC4CC5D37}"/>
              </a:ext>
            </a:extLst>
          </p:cNvPr>
          <p:cNvSpPr txBox="1"/>
          <p:nvPr/>
        </p:nvSpPr>
        <p:spPr>
          <a:xfrm>
            <a:off x="5029200" y="65315"/>
            <a:ext cx="5980923" cy="769441"/>
          </a:xfrm>
          <a:prstGeom prst="rect">
            <a:avLst/>
          </a:prstGeom>
          <a:noFill/>
        </p:spPr>
        <p:txBody>
          <a:bodyPr wrap="square" rtlCol="0">
            <a:spAutoFit/>
          </a:bodyPr>
          <a:lstStyle/>
          <a:p>
            <a:r>
              <a:rPr lang="en-IN" sz="4400" dirty="0"/>
              <a:t>Database Schema</a:t>
            </a:r>
            <a:r>
              <a:rPr lang="en-IN" b="1" dirty="0"/>
              <a:t>:</a:t>
            </a:r>
            <a:endParaRPr lang="en-IN" dirty="0"/>
          </a:p>
        </p:txBody>
      </p:sp>
      <p:pic>
        <p:nvPicPr>
          <p:cNvPr id="4" name="Picture 3">
            <a:extLst>
              <a:ext uri="{FF2B5EF4-FFF2-40B4-BE49-F238E27FC236}">
                <a16:creationId xmlns:a16="http://schemas.microsoft.com/office/drawing/2014/main" id="{E69C0432-52B1-49A2-9684-065CDF4A01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4318" y="1191889"/>
            <a:ext cx="9082672" cy="5218242"/>
          </a:xfrm>
          <a:prstGeom prst="rect">
            <a:avLst/>
          </a:prstGeom>
          <a:noFill/>
          <a:ln>
            <a:noFill/>
          </a:ln>
        </p:spPr>
      </p:pic>
    </p:spTree>
    <p:extLst>
      <p:ext uri="{BB962C8B-B14F-4D97-AF65-F5344CB8AC3E}">
        <p14:creationId xmlns:p14="http://schemas.microsoft.com/office/powerpoint/2010/main" val="294516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B6F69-B71C-4E22-92C9-6FBF158214BE}"/>
              </a:ext>
            </a:extLst>
          </p:cNvPr>
          <p:cNvSpPr txBox="1"/>
          <p:nvPr/>
        </p:nvSpPr>
        <p:spPr>
          <a:xfrm>
            <a:off x="245705" y="1259633"/>
            <a:ext cx="11700589" cy="5078313"/>
          </a:xfrm>
          <a:prstGeom prst="rect">
            <a:avLst/>
          </a:prstGeom>
          <a:noFill/>
        </p:spPr>
        <p:txBody>
          <a:bodyPr wrap="square" rtlCol="0">
            <a:spAutoFit/>
          </a:bodyPr>
          <a:lstStyle/>
          <a:p>
            <a:pPr marL="285750" indent="-285750">
              <a:buFont typeface="Arial" panose="020B0604020202020204" pitchFamily="34" charset="0"/>
              <a:buChar char="•"/>
            </a:pPr>
            <a:r>
              <a:rPr lang="en-IN" dirty="0"/>
              <a:t>This paper presents a method for increasing information requested by students with the use of automated College Management System. In this, instead of direct Contacting with direct Contacting with the faculty the student can directly checks the Results from the System if the student is registered in College Management System.</a:t>
            </a:r>
          </a:p>
          <a:p>
            <a:pPr marL="285750" indent="-285750">
              <a:buFont typeface="Arial" panose="020B0604020202020204" pitchFamily="34" charset="0"/>
              <a:buChar char="•"/>
            </a:pPr>
            <a:r>
              <a:rPr lang="en-IN" dirty="0"/>
              <a:t>College Management System helps educational institute to do regular activities accurately, quickly and reliably.</a:t>
            </a:r>
          </a:p>
          <a:p>
            <a:pPr marL="285750" indent="-285750">
              <a:buFont typeface="Arial" panose="020B0604020202020204" pitchFamily="34" charset="0"/>
              <a:buChar char="•"/>
            </a:pPr>
            <a:r>
              <a:rPr lang="en-IN" dirty="0"/>
              <a:t>By using College Management System student and faculty can find out overall attendance percentages, fee details and result analysis.</a:t>
            </a:r>
          </a:p>
          <a:p>
            <a:pPr marL="285750" indent="-285750">
              <a:buFont typeface="Arial" panose="020B0604020202020204" pitchFamily="34" charset="0"/>
              <a:buChar char="•"/>
            </a:pPr>
            <a:r>
              <a:rPr lang="en-IN" dirty="0"/>
              <a:t>CMIS increases quality in work for educational institutes.</a:t>
            </a:r>
          </a:p>
          <a:p>
            <a:pPr marL="285750" indent="-285750">
              <a:buFont typeface="Arial" panose="020B0604020202020204" pitchFamily="34" charset="0"/>
              <a:buChar char="•"/>
            </a:pPr>
            <a:r>
              <a:rPr lang="en-IN" dirty="0"/>
              <a:t>The software facilitates the administrators to know the present status of a student of the college.</a:t>
            </a:r>
          </a:p>
          <a:p>
            <a:pPr marL="285750" indent="-285750">
              <a:buFont typeface="Arial" panose="020B0604020202020204" pitchFamily="34" charset="0"/>
              <a:buChar char="•"/>
            </a:pPr>
            <a:r>
              <a:rPr lang="en-IN" dirty="0"/>
              <a:t> The software gives the information such as student personal data, student fees details, results etc.</a:t>
            </a:r>
          </a:p>
          <a:p>
            <a:pPr marL="285750" indent="-285750">
              <a:buFont typeface="Arial" panose="020B0604020202020204" pitchFamily="34" charset="0"/>
              <a:buChar char="•"/>
            </a:pPr>
            <a:r>
              <a:rPr lang="en-IN" dirty="0"/>
              <a:t> Generating the print reports of student personal, fee as well as result details….</a:t>
            </a:r>
          </a:p>
          <a:p>
            <a:pPr marL="285750" indent="-285750">
              <a:buFont typeface="Arial" panose="020B0604020202020204" pitchFamily="34" charset="0"/>
              <a:buChar char="•"/>
            </a:pPr>
            <a:r>
              <a:rPr lang="en-IN" dirty="0"/>
              <a:t> Hence, we conclude that the present system (College Management System for Colleges) would definitely help the user by saving time and effort by reducing the processing time and volume of errors.</a:t>
            </a:r>
          </a:p>
          <a:p>
            <a:pPr marL="285750" indent="-285750">
              <a:buFont typeface="Arial" panose="020B0604020202020204" pitchFamily="34" charset="0"/>
              <a:buChar char="•"/>
            </a:pPr>
            <a:r>
              <a:rPr lang="en-IN" dirty="0"/>
              <a:t> The efficiency of the work done would be improved and work satisfaction on the part of the employees after computerization would definitely on high.</a:t>
            </a:r>
          </a:p>
          <a:p>
            <a:pPr marL="285750" indent="-285750">
              <a:buFont typeface="Arial" panose="020B0604020202020204" pitchFamily="34" charset="0"/>
              <a:buChar char="•"/>
            </a:pPr>
            <a:r>
              <a:rPr lang="en-IN" dirty="0"/>
              <a:t> The customer satisfaction would be definitely higher when compared to the old manual system</a:t>
            </a:r>
          </a:p>
        </p:txBody>
      </p:sp>
      <p:sp>
        <p:nvSpPr>
          <p:cNvPr id="3" name="TextBox 2">
            <a:extLst>
              <a:ext uri="{FF2B5EF4-FFF2-40B4-BE49-F238E27FC236}">
                <a16:creationId xmlns:a16="http://schemas.microsoft.com/office/drawing/2014/main" id="{66DDA474-58A7-46AE-A8E7-F4B1F87BE5E3}"/>
              </a:ext>
            </a:extLst>
          </p:cNvPr>
          <p:cNvSpPr txBox="1"/>
          <p:nvPr/>
        </p:nvSpPr>
        <p:spPr>
          <a:xfrm>
            <a:off x="6997959" y="172464"/>
            <a:ext cx="4320074" cy="1446550"/>
          </a:xfrm>
          <a:prstGeom prst="rect">
            <a:avLst/>
          </a:prstGeom>
          <a:noFill/>
        </p:spPr>
        <p:txBody>
          <a:bodyPr wrap="square" rtlCol="0">
            <a:spAutoFit/>
          </a:bodyPr>
          <a:lstStyle/>
          <a:p>
            <a:r>
              <a:rPr lang="en-IN" sz="4400" b="1" dirty="0"/>
              <a:t>Conclusion:</a:t>
            </a:r>
            <a:endParaRPr lang="en-IN" sz="4400" dirty="0"/>
          </a:p>
          <a:p>
            <a:endParaRPr lang="en-IN" sz="4400" dirty="0"/>
          </a:p>
        </p:txBody>
      </p:sp>
    </p:spTree>
    <p:extLst>
      <p:ext uri="{BB962C8B-B14F-4D97-AF65-F5344CB8AC3E}">
        <p14:creationId xmlns:p14="http://schemas.microsoft.com/office/powerpoint/2010/main" val="4212133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7FD2C-90E0-48FE-AA99-E9418F70F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129"/>
            <a:ext cx="12192000" cy="8468751"/>
          </a:xfrm>
          <a:prstGeom prst="rect">
            <a:avLst/>
          </a:prstGeom>
        </p:spPr>
      </p:pic>
    </p:spTree>
    <p:extLst>
      <p:ext uri="{BB962C8B-B14F-4D97-AF65-F5344CB8AC3E}">
        <p14:creationId xmlns:p14="http://schemas.microsoft.com/office/powerpoint/2010/main" val="414142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D581A-54F6-4324-BE88-2373CAF31830}"/>
              </a:ext>
            </a:extLst>
          </p:cNvPr>
          <p:cNvSpPr txBox="1"/>
          <p:nvPr/>
        </p:nvSpPr>
        <p:spPr>
          <a:xfrm>
            <a:off x="849085" y="839756"/>
            <a:ext cx="9311951" cy="4247317"/>
          </a:xfrm>
          <a:prstGeom prst="rect">
            <a:avLst/>
          </a:prstGeom>
          <a:noFill/>
        </p:spPr>
        <p:txBody>
          <a:bodyPr wrap="square" rtlCol="0">
            <a:spAutoFit/>
          </a:bodyPr>
          <a:lstStyle/>
          <a:p>
            <a:pPr marL="285750" indent="-285750">
              <a:buFont typeface="Arial" panose="020B0604020202020204" pitchFamily="34" charset="0"/>
              <a:buChar char="•"/>
            </a:pPr>
            <a:r>
              <a:rPr lang="en-IN" dirty="0"/>
              <a:t>We are planning to utilize the powerful database management, data retrieval and data manipulation. We will provide more ease for managing the data than manually maintaining in the documents. Our work is useful for saving valuable time and reduces the huge paper work.</a:t>
            </a:r>
          </a:p>
          <a:p>
            <a:endParaRPr lang="en-IN" dirty="0"/>
          </a:p>
          <a:p>
            <a:pPr marL="285750" indent="-285750">
              <a:buFont typeface="Arial" panose="020B0604020202020204" pitchFamily="34" charset="0"/>
              <a:buChar char="•"/>
            </a:pPr>
            <a:r>
              <a:rPr lang="en-IN" dirty="0"/>
              <a:t>This system is being developed for an engineering college to maintain and facilitate easy access to information. For this the users need to be registered with the system after which they can access or modify data as per the permissions given to them.</a:t>
            </a:r>
          </a:p>
          <a:p>
            <a:endParaRPr lang="en-IN" dirty="0"/>
          </a:p>
          <a:p>
            <a:pPr marL="285750" indent="-285750">
              <a:buFont typeface="Arial" panose="020B0604020202020204" pitchFamily="34" charset="0"/>
              <a:buChar char="•"/>
            </a:pPr>
            <a:r>
              <a:rPr lang="en-IN" dirty="0"/>
              <a:t>College Management System is an internet-based application that aims at providing information to all the levels of management with in an organization. This system can be used as a knowledge/information management system for the college. For a given student/staff (technical/Non-technical) can access the system to either upload or download some</a:t>
            </a:r>
          </a:p>
        </p:txBody>
      </p:sp>
    </p:spTree>
    <p:extLst>
      <p:ext uri="{BB962C8B-B14F-4D97-AF65-F5344CB8AC3E}">
        <p14:creationId xmlns:p14="http://schemas.microsoft.com/office/powerpoint/2010/main" val="226231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158" y="1118129"/>
            <a:ext cx="9311425" cy="5509200"/>
          </a:xfrm>
          <a:prstGeom prst="rect">
            <a:avLst/>
          </a:prstGeom>
          <a:noFill/>
        </p:spPr>
        <p:txBody>
          <a:bodyPr wrap="square" rtlCol="0">
            <a:spAutoFit/>
          </a:bodyPr>
          <a:lstStyle/>
          <a:p>
            <a:pPr marL="457200" indent="-457200">
              <a:buFont typeface="Arial" panose="020B0604020202020204" pitchFamily="34" charset="0"/>
              <a:buChar char="•"/>
            </a:pPr>
            <a:r>
              <a:rPr lang="en-IN" sz="3200" dirty="0"/>
              <a:t>Title Page</a:t>
            </a:r>
          </a:p>
          <a:p>
            <a:pPr marL="457200" indent="-457200">
              <a:buFont typeface="Arial" panose="020B0604020202020204" pitchFamily="34" charset="0"/>
              <a:buChar char="•"/>
            </a:pPr>
            <a:r>
              <a:rPr lang="en-IN" sz="3200" dirty="0"/>
              <a:t> Acknowledgement</a:t>
            </a:r>
          </a:p>
          <a:p>
            <a:pPr marL="457200" indent="-457200">
              <a:buFont typeface="Arial" panose="020B0604020202020204" pitchFamily="34" charset="0"/>
              <a:buChar char="•"/>
            </a:pPr>
            <a:r>
              <a:rPr lang="en-US" sz="3200" dirty="0"/>
              <a:t>A</a:t>
            </a:r>
            <a:r>
              <a:rPr lang="en-IN" sz="3200" dirty="0" err="1"/>
              <a:t>bstract</a:t>
            </a:r>
            <a:endParaRPr lang="en-IN" sz="3200" dirty="0"/>
          </a:p>
          <a:p>
            <a:pPr marL="457200" indent="-457200">
              <a:buFont typeface="Arial" panose="020B0604020202020204" pitchFamily="34" charset="0"/>
              <a:buChar char="•"/>
            </a:pPr>
            <a:r>
              <a:rPr lang="en-US" sz="3200" dirty="0"/>
              <a:t>T</a:t>
            </a:r>
            <a:r>
              <a:rPr lang="en-IN" sz="3200" dirty="0"/>
              <a:t>able of content</a:t>
            </a:r>
          </a:p>
          <a:p>
            <a:pPr marL="457200" indent="-457200">
              <a:buFont typeface="Arial" panose="020B0604020202020204" pitchFamily="34" charset="0"/>
              <a:buChar char="•"/>
            </a:pPr>
            <a:r>
              <a:rPr lang="en-US" sz="3200" dirty="0"/>
              <a:t>C</a:t>
            </a:r>
            <a:r>
              <a:rPr lang="en-IN" sz="3200" dirty="0" err="1"/>
              <a:t>hapter</a:t>
            </a:r>
            <a:endParaRPr lang="en-IN" sz="3200" dirty="0"/>
          </a:p>
          <a:p>
            <a:pPr marL="1428750" lvl="2" indent="-514350">
              <a:buFont typeface="Courier New" panose="02070309020205020404" pitchFamily="49" charset="0"/>
              <a:buChar char="o"/>
            </a:pPr>
            <a:r>
              <a:rPr lang="en-IN" sz="2400" dirty="0"/>
              <a:t>Introduction</a:t>
            </a:r>
          </a:p>
          <a:p>
            <a:pPr marL="1428750" lvl="2" indent="-514350">
              <a:buFont typeface="Courier New" panose="02070309020205020404" pitchFamily="49" charset="0"/>
              <a:buChar char="o"/>
            </a:pPr>
            <a:r>
              <a:rPr lang="en-IN" sz="2400" dirty="0"/>
              <a:t>Proposed System</a:t>
            </a:r>
          </a:p>
          <a:p>
            <a:pPr marL="1428750" lvl="2" indent="-514350">
              <a:buFont typeface="Courier New" panose="02070309020205020404" pitchFamily="49" charset="0"/>
              <a:buChar char="o"/>
            </a:pPr>
            <a:r>
              <a:rPr lang="en-US" sz="2400" dirty="0"/>
              <a:t>H</a:t>
            </a:r>
            <a:r>
              <a:rPr lang="en-IN" sz="2400" dirty="0" err="1"/>
              <a:t>ardware</a:t>
            </a:r>
            <a:r>
              <a:rPr lang="en-IN" sz="2400" dirty="0"/>
              <a:t> Specification and Software Requirement </a:t>
            </a:r>
          </a:p>
          <a:p>
            <a:pPr marL="1428750" lvl="2" indent="-514350">
              <a:buFont typeface="Courier New" panose="02070309020205020404" pitchFamily="49" charset="0"/>
              <a:buChar char="o"/>
            </a:pPr>
            <a:r>
              <a:rPr lang="en-US" sz="2400" dirty="0"/>
              <a:t>S</a:t>
            </a:r>
            <a:r>
              <a:rPr lang="en-IN" sz="2400" dirty="0" err="1"/>
              <a:t>ystem</a:t>
            </a:r>
            <a:r>
              <a:rPr lang="en-IN" sz="2400" dirty="0"/>
              <a:t> Implementation</a:t>
            </a:r>
          </a:p>
          <a:p>
            <a:pPr marL="457200" indent="-457200">
              <a:buFont typeface="Arial" panose="020B0604020202020204" pitchFamily="34" charset="0"/>
              <a:buChar char="•"/>
            </a:pPr>
            <a:r>
              <a:rPr lang="en-IN" sz="3200" dirty="0"/>
              <a:t> Graphical User Interface</a:t>
            </a:r>
          </a:p>
          <a:p>
            <a:pPr marL="457200" indent="-457200">
              <a:buFont typeface="Arial" panose="020B0604020202020204" pitchFamily="34" charset="0"/>
              <a:buChar char="•"/>
            </a:pPr>
            <a:r>
              <a:rPr lang="en-US" sz="3200" dirty="0"/>
              <a:t>Database Schema</a:t>
            </a:r>
            <a:endParaRPr lang="en-IN" sz="3200" dirty="0"/>
          </a:p>
          <a:p>
            <a:pPr marL="457200" indent="-457200">
              <a:buFont typeface="Arial" panose="020B0604020202020204" pitchFamily="34" charset="0"/>
              <a:buChar char="•"/>
            </a:pPr>
            <a:r>
              <a:rPr lang="en-US" sz="3200" dirty="0"/>
              <a:t>C</a:t>
            </a:r>
            <a:r>
              <a:rPr lang="en-IN" sz="3200" dirty="0" err="1"/>
              <a:t>onclusion</a:t>
            </a:r>
            <a:endParaRPr lang="en-IN" sz="3200" dirty="0"/>
          </a:p>
        </p:txBody>
      </p:sp>
      <p:sp>
        <p:nvSpPr>
          <p:cNvPr id="3" name="TextBox 2"/>
          <p:cNvSpPr txBox="1"/>
          <p:nvPr/>
        </p:nvSpPr>
        <p:spPr>
          <a:xfrm>
            <a:off x="940158" y="124398"/>
            <a:ext cx="9448800" cy="769441"/>
          </a:xfrm>
          <a:prstGeom prst="rect">
            <a:avLst/>
          </a:prstGeom>
          <a:noFill/>
        </p:spPr>
        <p:txBody>
          <a:bodyPr wrap="square" rtlCol="0">
            <a:spAutoFit/>
          </a:bodyPr>
          <a:lstStyle/>
          <a:p>
            <a:pPr algn="r"/>
            <a:r>
              <a:rPr lang="en-IN" sz="4400" dirty="0"/>
              <a:t>TABLE OF CONTENTS</a:t>
            </a:r>
          </a:p>
        </p:txBody>
      </p:sp>
    </p:spTree>
    <p:extLst>
      <p:ext uri="{BB962C8B-B14F-4D97-AF65-F5344CB8AC3E}">
        <p14:creationId xmlns:p14="http://schemas.microsoft.com/office/powerpoint/2010/main" val="309709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492" y="1283097"/>
            <a:ext cx="11815312" cy="5355312"/>
          </a:xfrm>
          <a:prstGeom prst="rect">
            <a:avLst/>
          </a:prstGeom>
        </p:spPr>
        <p:txBody>
          <a:bodyPr wrap="square">
            <a:spAutoFit/>
          </a:bodyPr>
          <a:lstStyle/>
          <a:p>
            <a:r>
              <a:rPr lang="en-IN" dirty="0"/>
              <a:t>The main objective of COLLEGE MANAGEMENT SYSTEM is to automate all functionalities of a college or university. Using this system, you can manage all college management work like admission, fees submission, time table management and result declaration. Using this college management system, you can view or update data and information about students and staff easily. This system helps in managing the activity like student admission, student registration, fees submission. Admin can also retrieve information of employee, staff and student.</a:t>
            </a:r>
          </a:p>
          <a:p>
            <a:endParaRPr lang="en-IN" dirty="0"/>
          </a:p>
          <a:p>
            <a:r>
              <a:rPr lang="en-IN" dirty="0"/>
              <a:t>The COLLEGE MANAGEMENT SYSTEM can be used to store student information like attendance, fees, and student result etc. admin can create report regarding any student any time using this system. Using this system, you can register new student and their course details. You can submit student fees and can check fees details anytime. You can create exam result and submit in this system. Student can check their result online by logging to the system. You can also add new employee in the system and can check details of the employee easily. Student can also check course detail online from this system.</a:t>
            </a:r>
          </a:p>
          <a:p>
            <a:endParaRPr lang="en-IN" dirty="0"/>
          </a:p>
          <a:p>
            <a:r>
              <a:rPr lang="en-IN" dirty="0"/>
              <a:t>COLLEGE MANAGEMENT SYSTEM can store and manage all data of the various departments of a college like Administration, Attendance, Staff details etc. using this system user can retrieve any information related to student, teacher and fees. Using this system teacher can check student attendance anytime. This system also help teacher to announce the result. College administration can also manage college work easily. They can also create time table of classes from this system.</a:t>
            </a:r>
          </a:p>
        </p:txBody>
      </p:sp>
      <p:sp>
        <p:nvSpPr>
          <p:cNvPr id="3" name="TextBox 2"/>
          <p:cNvSpPr txBox="1"/>
          <p:nvPr/>
        </p:nvSpPr>
        <p:spPr>
          <a:xfrm>
            <a:off x="193191" y="513656"/>
            <a:ext cx="10094517" cy="769441"/>
          </a:xfrm>
          <a:prstGeom prst="rect">
            <a:avLst/>
          </a:prstGeom>
          <a:noFill/>
        </p:spPr>
        <p:txBody>
          <a:bodyPr wrap="square" rtlCol="0">
            <a:spAutoFit/>
          </a:bodyPr>
          <a:lstStyle/>
          <a:p>
            <a:pPr algn="r"/>
            <a:r>
              <a:rPr lang="en-IN" sz="4400" dirty="0"/>
              <a:t>1.Introduction</a:t>
            </a:r>
          </a:p>
        </p:txBody>
      </p:sp>
      <p:sp>
        <p:nvSpPr>
          <p:cNvPr id="4" name="TextBox 3">
            <a:extLst>
              <a:ext uri="{FF2B5EF4-FFF2-40B4-BE49-F238E27FC236}">
                <a16:creationId xmlns:a16="http://schemas.microsoft.com/office/drawing/2014/main" id="{4AF605DF-82C4-4C41-AA4A-5C124DE7300B}"/>
              </a:ext>
            </a:extLst>
          </p:cNvPr>
          <p:cNvSpPr txBox="1"/>
          <p:nvPr/>
        </p:nvSpPr>
        <p:spPr>
          <a:xfrm>
            <a:off x="0" y="0"/>
            <a:ext cx="3256383" cy="707886"/>
          </a:xfrm>
          <a:prstGeom prst="rect">
            <a:avLst/>
          </a:prstGeom>
          <a:noFill/>
        </p:spPr>
        <p:txBody>
          <a:bodyPr wrap="square" rtlCol="0">
            <a:spAutoFit/>
          </a:bodyPr>
          <a:lstStyle/>
          <a:p>
            <a:r>
              <a:rPr lang="en-US" sz="4000" dirty="0"/>
              <a:t>Chapter:</a:t>
            </a:r>
            <a:endParaRPr lang="en-IN" sz="4000" dirty="0"/>
          </a:p>
        </p:txBody>
      </p:sp>
    </p:spTree>
    <p:extLst>
      <p:ext uri="{BB962C8B-B14F-4D97-AF65-F5344CB8AC3E}">
        <p14:creationId xmlns:p14="http://schemas.microsoft.com/office/powerpoint/2010/main" val="221592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F2379-6DAE-43F3-9E66-591D73A8EFC8}"/>
              </a:ext>
            </a:extLst>
          </p:cNvPr>
          <p:cNvSpPr txBox="1"/>
          <p:nvPr/>
        </p:nvSpPr>
        <p:spPr>
          <a:xfrm flipH="1">
            <a:off x="334967" y="1632857"/>
            <a:ext cx="10899089" cy="5078313"/>
          </a:xfrm>
          <a:prstGeom prst="rect">
            <a:avLst/>
          </a:prstGeom>
          <a:noFill/>
        </p:spPr>
        <p:txBody>
          <a:bodyPr wrap="square" rtlCol="0">
            <a:spAutoFit/>
          </a:bodyPr>
          <a:lstStyle/>
          <a:p>
            <a:r>
              <a:rPr lang="en-IN" dirty="0"/>
              <a:t>FEASIBILITY ANALYSIS</a:t>
            </a:r>
          </a:p>
          <a:p>
            <a:r>
              <a:rPr lang="en-IN" dirty="0"/>
              <a:t>o TECHNICAL FEASIBILITY: </a:t>
            </a:r>
          </a:p>
          <a:p>
            <a:r>
              <a:rPr lang="en-IN" dirty="0"/>
              <a:t>The proposed system is technically feasible as it can be developed easily with the help of available technology.</a:t>
            </a:r>
          </a:p>
          <a:p>
            <a:r>
              <a:rPr lang="en-IN" dirty="0"/>
              <a:t>o OPERATIONAL FEASIBILITY: </a:t>
            </a:r>
          </a:p>
          <a:p>
            <a:r>
              <a:rPr lang="en-IN" dirty="0"/>
              <a:t>Automation makes our life easy. The proposed system is highly user friendly and much easily able interact with the system.</a:t>
            </a:r>
          </a:p>
          <a:p>
            <a:r>
              <a:rPr lang="en-IN" b="1" dirty="0"/>
              <a:t> </a:t>
            </a:r>
            <a:endParaRPr lang="en-IN" dirty="0"/>
          </a:p>
          <a:p>
            <a:r>
              <a:rPr lang="en-IN" b="1" dirty="0"/>
              <a:t>EXISTING SYSTEM:</a:t>
            </a:r>
            <a:endParaRPr lang="en-IN" dirty="0"/>
          </a:p>
          <a:p>
            <a:r>
              <a:rPr lang="en-IN" dirty="0"/>
              <a:t>In the existing system, the manual process, receiving data from students and staff details are done through manual records. These records are entered in manual process.in this process will take long time; separate workers need to maintaining the databases. All the college details are stored via separate databases. It will take long time due to this process time waste, money waste etc... In this process very difficult to maintain the fees and accounting reports of college in proper way. Teacher does not maintain the file, documentation, reports (class Wise, section wise) etc…</a:t>
            </a:r>
          </a:p>
          <a:p>
            <a:r>
              <a:rPr lang="en-IN" b="1" dirty="0"/>
              <a:t> </a:t>
            </a:r>
            <a:endParaRPr lang="en-IN" dirty="0"/>
          </a:p>
          <a:p>
            <a:endParaRPr lang="en-IN" dirty="0"/>
          </a:p>
        </p:txBody>
      </p:sp>
      <p:sp>
        <p:nvSpPr>
          <p:cNvPr id="3" name="TextBox 2">
            <a:extLst>
              <a:ext uri="{FF2B5EF4-FFF2-40B4-BE49-F238E27FC236}">
                <a16:creationId xmlns:a16="http://schemas.microsoft.com/office/drawing/2014/main" id="{C9E9D86C-EAD5-4467-BACA-3C16042CA332}"/>
              </a:ext>
            </a:extLst>
          </p:cNvPr>
          <p:cNvSpPr txBox="1"/>
          <p:nvPr/>
        </p:nvSpPr>
        <p:spPr>
          <a:xfrm flipH="1">
            <a:off x="4590659" y="256926"/>
            <a:ext cx="5971592" cy="769441"/>
          </a:xfrm>
          <a:prstGeom prst="rect">
            <a:avLst/>
          </a:prstGeom>
          <a:noFill/>
        </p:spPr>
        <p:txBody>
          <a:bodyPr wrap="square" rtlCol="0">
            <a:spAutoFit/>
          </a:bodyPr>
          <a:lstStyle/>
          <a:p>
            <a:r>
              <a:rPr lang="en-US" sz="4400" dirty="0"/>
              <a:t>2.PROPOSED SYSTEM</a:t>
            </a:r>
            <a:r>
              <a:rPr lang="en-US" dirty="0"/>
              <a:t>:</a:t>
            </a:r>
            <a:endParaRPr lang="en-IN" dirty="0"/>
          </a:p>
        </p:txBody>
      </p:sp>
    </p:spTree>
    <p:extLst>
      <p:ext uri="{BB962C8B-B14F-4D97-AF65-F5344CB8AC3E}">
        <p14:creationId xmlns:p14="http://schemas.microsoft.com/office/powerpoint/2010/main" val="7692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B9E02A-3F73-447F-AB32-22A6190DF953}"/>
              </a:ext>
            </a:extLst>
          </p:cNvPr>
          <p:cNvSpPr txBox="1"/>
          <p:nvPr/>
        </p:nvSpPr>
        <p:spPr>
          <a:xfrm>
            <a:off x="233264" y="1623526"/>
            <a:ext cx="10356979" cy="3970318"/>
          </a:xfrm>
          <a:prstGeom prst="rect">
            <a:avLst/>
          </a:prstGeom>
          <a:noFill/>
        </p:spPr>
        <p:txBody>
          <a:bodyPr wrap="square" rtlCol="0">
            <a:spAutoFit/>
          </a:bodyPr>
          <a:lstStyle/>
          <a:p>
            <a:r>
              <a:rPr lang="en-IN" b="1" dirty="0"/>
              <a:t>NEED FOR PROPOSED SYSTEM</a:t>
            </a:r>
            <a:endParaRPr lang="en-IN" dirty="0"/>
          </a:p>
          <a:p>
            <a:r>
              <a:rPr lang="en-IN" dirty="0"/>
              <a:t>The main objective of the existing system is to provide a user-friendly interface. The system, which is proposed, now computerizes all the details that are maintained manually. Once the details are fed into the computer there is no need for various persons to deal with separate sections. Only a single person is enough to maintain all the reports. The security can also be given as per the requirement of the user </a:t>
            </a:r>
          </a:p>
          <a:p>
            <a:r>
              <a:rPr lang="en-IN" dirty="0"/>
              <a:t> </a:t>
            </a:r>
          </a:p>
          <a:p>
            <a:pPr marL="1200150" lvl="2" indent="-285750">
              <a:buFont typeface="Arial" panose="020B0604020202020204" pitchFamily="34" charset="0"/>
              <a:buChar char="•"/>
            </a:pPr>
            <a:r>
              <a:rPr lang="en-IN" dirty="0"/>
              <a:t>Large volumes of data can be stored with case.</a:t>
            </a:r>
          </a:p>
          <a:p>
            <a:pPr marL="1200150" lvl="2" indent="-285750">
              <a:buFont typeface="Arial" panose="020B0604020202020204" pitchFamily="34" charset="0"/>
              <a:buChar char="•"/>
            </a:pPr>
            <a:r>
              <a:rPr lang="en-IN" dirty="0"/>
              <a:t>Maintenance of file is flexible.</a:t>
            </a:r>
          </a:p>
          <a:p>
            <a:pPr marL="1200150" lvl="2" indent="-285750">
              <a:buFont typeface="Arial" panose="020B0604020202020204" pitchFamily="34" charset="0"/>
              <a:buChar char="•"/>
            </a:pPr>
            <a:r>
              <a:rPr lang="en-IN" dirty="0"/>
              <a:t>Records stored are updated now and then.</a:t>
            </a:r>
          </a:p>
          <a:p>
            <a:pPr marL="1200150" lvl="2" indent="-285750">
              <a:buFont typeface="Arial" panose="020B0604020202020204" pitchFamily="34" charset="0"/>
              <a:buChar char="•"/>
            </a:pPr>
            <a:r>
              <a:rPr lang="en-IN" dirty="0"/>
              <a:t>Stored data and procedures can be easily edited.</a:t>
            </a:r>
          </a:p>
          <a:p>
            <a:pPr marL="1200150" lvl="2" indent="-285750">
              <a:buFont typeface="Arial" panose="020B0604020202020204" pitchFamily="34" charset="0"/>
              <a:buChar char="•"/>
            </a:pPr>
            <a:r>
              <a:rPr lang="en-IN" dirty="0"/>
              <a:t>Reports can be generated with case.</a:t>
            </a:r>
          </a:p>
          <a:p>
            <a:pPr marL="1200150" lvl="2" indent="-285750">
              <a:buFont typeface="Arial" panose="020B0604020202020204" pitchFamily="34" charset="0"/>
              <a:buChar char="•"/>
            </a:pPr>
            <a:r>
              <a:rPr lang="en-IN" dirty="0"/>
              <a:t>Accurate calculations are made.</a:t>
            </a:r>
          </a:p>
          <a:p>
            <a:pPr marL="1200150" lvl="2" indent="-285750">
              <a:buFont typeface="Arial" panose="020B0604020202020204" pitchFamily="34" charset="0"/>
              <a:buChar char="•"/>
            </a:pPr>
            <a:r>
              <a:rPr lang="en-IN" dirty="0"/>
              <a:t>Less manpower required.</a:t>
            </a:r>
          </a:p>
        </p:txBody>
      </p:sp>
    </p:spTree>
    <p:extLst>
      <p:ext uri="{BB962C8B-B14F-4D97-AF65-F5344CB8AC3E}">
        <p14:creationId xmlns:p14="http://schemas.microsoft.com/office/powerpoint/2010/main" val="277169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198" y="2409920"/>
            <a:ext cx="4748072" cy="1631216"/>
          </a:xfrm>
          <a:prstGeom prst="rect">
            <a:avLst/>
          </a:prstGeom>
        </p:spPr>
        <p:txBody>
          <a:bodyPr wrap="square">
            <a:spAutoFit/>
          </a:bodyPr>
          <a:lstStyle/>
          <a:p>
            <a:pPr algn="ctr"/>
            <a:r>
              <a:rPr lang="en-IN" sz="2800" dirty="0"/>
              <a:t>SOFTWARE REQUIREMENT:</a:t>
            </a:r>
          </a:p>
          <a:p>
            <a:endParaRPr lang="en-IN" dirty="0"/>
          </a:p>
          <a:p>
            <a:pPr marL="285750" indent="-285750">
              <a:buFont typeface="Wingdings" panose="05000000000000000000" pitchFamily="2" charset="2"/>
              <a:buChar char="q"/>
            </a:pPr>
            <a:r>
              <a:rPr lang="en-IN" dirty="0"/>
              <a:t>Front End- Java(jdk1.8) and above</a:t>
            </a:r>
          </a:p>
          <a:p>
            <a:pPr marL="285750" indent="-285750">
              <a:buFont typeface="Wingdings" panose="05000000000000000000" pitchFamily="2" charset="2"/>
              <a:buChar char="q"/>
            </a:pPr>
            <a:r>
              <a:rPr lang="en-IN" dirty="0"/>
              <a:t>OS-All (Java is Platform independent)</a:t>
            </a:r>
          </a:p>
          <a:p>
            <a:pPr marL="285750" indent="-285750">
              <a:buFont typeface="Wingdings" panose="05000000000000000000" pitchFamily="2" charset="2"/>
              <a:buChar char="q"/>
            </a:pPr>
            <a:r>
              <a:rPr lang="en-IN" dirty="0"/>
              <a:t>Back End- Oracle, MySQL</a:t>
            </a:r>
          </a:p>
        </p:txBody>
      </p:sp>
      <p:sp>
        <p:nvSpPr>
          <p:cNvPr id="3" name="TextBox 2"/>
          <p:cNvSpPr txBox="1"/>
          <p:nvPr/>
        </p:nvSpPr>
        <p:spPr>
          <a:xfrm>
            <a:off x="6271819" y="2409920"/>
            <a:ext cx="4987263" cy="1631216"/>
          </a:xfrm>
          <a:prstGeom prst="rect">
            <a:avLst/>
          </a:prstGeom>
          <a:noFill/>
        </p:spPr>
        <p:txBody>
          <a:bodyPr wrap="none" rtlCol="0">
            <a:spAutoFit/>
          </a:bodyPr>
          <a:lstStyle/>
          <a:p>
            <a:pPr algn="ctr"/>
            <a:r>
              <a:rPr lang="en-IN" sz="2800" dirty="0"/>
              <a:t>HARDWARE SPECIFICATION:</a:t>
            </a:r>
          </a:p>
          <a:p>
            <a:endParaRPr lang="en-IN" dirty="0"/>
          </a:p>
          <a:p>
            <a:pPr marL="285750" indent="-285750">
              <a:buFont typeface="Wingdings" panose="05000000000000000000" pitchFamily="2" charset="2"/>
              <a:buChar char="q"/>
            </a:pPr>
            <a:r>
              <a:rPr lang="en-IN" dirty="0"/>
              <a:t>Processor 1.0GHZ</a:t>
            </a:r>
          </a:p>
          <a:p>
            <a:pPr marL="285750" indent="-285750">
              <a:buFont typeface="Wingdings" panose="05000000000000000000" pitchFamily="2" charset="2"/>
              <a:buChar char="q"/>
            </a:pPr>
            <a:r>
              <a:rPr lang="en-IN" dirty="0"/>
              <a:t>Hard Disk 40GB</a:t>
            </a:r>
          </a:p>
          <a:p>
            <a:pPr marL="285750" indent="-285750">
              <a:buFont typeface="Wingdings" panose="05000000000000000000" pitchFamily="2" charset="2"/>
              <a:buChar char="q"/>
            </a:pPr>
            <a:r>
              <a:rPr lang="en-IN" dirty="0"/>
              <a:t>RAM 512MB</a:t>
            </a:r>
          </a:p>
        </p:txBody>
      </p:sp>
      <p:sp>
        <p:nvSpPr>
          <p:cNvPr id="4" name="TextBox 3"/>
          <p:cNvSpPr txBox="1"/>
          <p:nvPr/>
        </p:nvSpPr>
        <p:spPr>
          <a:xfrm>
            <a:off x="3602368" y="1265782"/>
            <a:ext cx="4987263" cy="646331"/>
          </a:xfrm>
          <a:prstGeom prst="rect">
            <a:avLst/>
          </a:prstGeom>
          <a:noFill/>
        </p:spPr>
        <p:txBody>
          <a:bodyPr wrap="none" rtlCol="0">
            <a:spAutoFit/>
          </a:bodyPr>
          <a:lstStyle/>
          <a:p>
            <a:r>
              <a:rPr lang="en-IN" sz="3600" dirty="0"/>
              <a:t>SYSTEM REQUIREMENT</a:t>
            </a:r>
          </a:p>
        </p:txBody>
      </p:sp>
    </p:spTree>
    <p:extLst>
      <p:ext uri="{BB962C8B-B14F-4D97-AF65-F5344CB8AC3E}">
        <p14:creationId xmlns:p14="http://schemas.microsoft.com/office/powerpoint/2010/main" val="22607045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347</TotalTime>
  <Words>2192</Words>
  <Application>Microsoft Office PowerPoint</Application>
  <PresentationFormat>Widescreen</PresentationFormat>
  <Paragraphs>203</Paragraphs>
  <Slides>34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Adobe Devanagari</vt:lpstr>
      <vt:lpstr>Adobe Fangsong Std R</vt:lpstr>
      <vt:lpstr>Adobe Ming Std L</vt:lpstr>
      <vt:lpstr>Arial</vt:lpstr>
      <vt:lpstr>Calibri</vt:lpstr>
      <vt:lpstr>Century Gothic</vt:lpstr>
      <vt:lpstr>Courier New</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CHINMAY</dc:creator>
  <cp:lastModifiedBy>Temp</cp:lastModifiedBy>
  <cp:revision>40</cp:revision>
  <dcterms:created xsi:type="dcterms:W3CDTF">2018-09-26T13:48:53Z</dcterms:created>
  <dcterms:modified xsi:type="dcterms:W3CDTF">2018-10-11T05:58:44Z</dcterms:modified>
</cp:coreProperties>
</file>